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41"/>
  </p:notesMasterIdLst>
  <p:sldIdLst>
    <p:sldId id="256" r:id="rId2"/>
    <p:sldId id="364" r:id="rId3"/>
    <p:sldId id="365" r:id="rId4"/>
    <p:sldId id="366" r:id="rId5"/>
    <p:sldId id="367" r:id="rId6"/>
    <p:sldId id="404" r:id="rId7"/>
    <p:sldId id="351" r:id="rId8"/>
    <p:sldId id="386" r:id="rId9"/>
    <p:sldId id="387" r:id="rId10"/>
    <p:sldId id="380" r:id="rId11"/>
    <p:sldId id="385" r:id="rId12"/>
    <p:sldId id="395" r:id="rId13"/>
    <p:sldId id="371" r:id="rId14"/>
    <p:sldId id="353" r:id="rId15"/>
    <p:sldId id="354" r:id="rId16"/>
    <p:sldId id="411" r:id="rId17"/>
    <p:sldId id="356" r:id="rId18"/>
    <p:sldId id="357" r:id="rId19"/>
    <p:sldId id="358" r:id="rId20"/>
    <p:sldId id="359" r:id="rId21"/>
    <p:sldId id="360" r:id="rId22"/>
    <p:sldId id="361" r:id="rId23"/>
    <p:sldId id="362" r:id="rId24"/>
    <p:sldId id="363" r:id="rId25"/>
    <p:sldId id="295" r:id="rId26"/>
    <p:sldId id="296" r:id="rId27"/>
    <p:sldId id="297" r:id="rId28"/>
    <p:sldId id="288" r:id="rId29"/>
    <p:sldId id="289" r:id="rId30"/>
    <p:sldId id="290" r:id="rId31"/>
    <p:sldId id="298" r:id="rId32"/>
    <p:sldId id="294" r:id="rId33"/>
    <p:sldId id="299" r:id="rId34"/>
    <p:sldId id="300" r:id="rId35"/>
    <p:sldId id="301" r:id="rId36"/>
    <p:sldId id="302" r:id="rId37"/>
    <p:sldId id="318" r:id="rId38"/>
    <p:sldId id="320" r:id="rId39"/>
    <p:sldId id="321" r:id="rId40"/>
  </p:sldIdLst>
  <p:sldSz cx="12192000" cy="6858000"/>
  <p:notesSz cx="6797675" cy="9928225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431" autoAdjust="0"/>
  </p:normalViewPr>
  <p:slideViewPr>
    <p:cSldViewPr snapToGrid="0">
      <p:cViewPr varScale="1">
        <p:scale>
          <a:sx n="102" d="100"/>
          <a:sy n="102" d="100"/>
        </p:scale>
        <p:origin x="954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BF379-269E-4C04-A333-45C7739F79CA}" type="datetimeFigureOut">
              <a:rPr lang="nl-NL" smtClean="0"/>
              <a:t>24-7-2025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9C655-1A07-4427-A4ED-CD8FD6214B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1849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9C655-1A07-4427-A4ED-CD8FD6214B6B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606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classic approach towards educational needs finds its roots in a bio-medical perception of ability versus disability and disability versus difficulty. Learning difficulties and developmental difficulties are considered to be the results of ecological factors (van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Groenesteijn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et al., 2011). A bio-medical perception still influences educational provisions. Consequently, the difference between a disability and a difficulty is relevant, as educational support is often withheld as long as the disability is not proven. T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 consequences of the impairment must be shown to be resistant to remediation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(American Psychiatric Association, 2014)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This requires a substantial period of remedial education (generally 6 months) during which the learner is assisted to overcome barriers due to the observed limitations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(van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Groenesteijn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et al., 2011; van Viersen et al., 2016)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Without this period of systematic remediation, the risk exists that learners who do not meet standard expectations are labelled too soon as having a disability, without considering whether there might be ecological causes for why they are developing atypically.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9C655-1A07-4427-A4ED-CD8FD6214B6B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3142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9C655-1A07-4427-A4ED-CD8FD6214B6B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7713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9C655-1A07-4427-A4ED-CD8FD6214B6B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4198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D9FC36-A034-6078-B171-A20A6C596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28435"/>
            <a:ext cx="9144000" cy="2281527"/>
          </a:xfrm>
        </p:spPr>
        <p:txBody>
          <a:bodyPr anchor="b"/>
          <a:lstStyle>
            <a:lvl1pPr algn="ctr">
              <a:defRPr sz="6000">
                <a:solidFill>
                  <a:srgbClr val="7030A0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BD7D4E-94D0-AF28-362C-0396A01118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4DB589-7D22-4B26-CD8E-A0A8D7EF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EBB96C6-FCCF-F14B-0379-4DAF2C53C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E7615CA-DD6D-C86E-BB06-B69E86E74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fld id="{2244F07C-A742-4BD0-B46B-EAC3F60DDDF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CCC2421-D084-F526-6536-9555A9AE01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975" t="55600" r="23050" b="32533"/>
          <a:stretch/>
        </p:blipFill>
        <p:spPr>
          <a:xfrm>
            <a:off x="9582912" y="320040"/>
            <a:ext cx="2313432" cy="813816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09B6BFF6-6C57-85B3-7E1E-9BAF069C8CA8}"/>
              </a:ext>
            </a:extLst>
          </p:cNvPr>
          <p:cNvCxnSpPr/>
          <p:nvPr userDrawn="1"/>
        </p:nvCxnSpPr>
        <p:spPr>
          <a:xfrm>
            <a:off x="1524000" y="3553092"/>
            <a:ext cx="9144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384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F37CE7-46B6-DB56-9639-8F45C40F6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BD6CA4F-F37E-5AEA-03E1-A8C2FA41E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52D607-B70C-174C-CEB1-1E7AF9D78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5FD1C22-B1A8-88BA-4FAB-2950E727B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2D9C60C-89EE-0DB6-2644-381628F2F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3714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1BB7957-ABBC-069B-DD53-31ACF65F05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32916BF-A9EC-789B-7E54-6457DF86BD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F15EC2-C00E-BB2C-8AB6-E7B4F5FFE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F901BC-B462-244E-84D3-C14F86D19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6F9B46D-2923-7DA7-D21D-F8F167048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981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4E8C01-088A-F040-4C77-FE5BC5979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035474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7030A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BF4768-7B39-2502-4544-90983D89F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035473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buClr>
                <a:srgbClr val="00B0F0"/>
              </a:buClr>
              <a:defRPr sz="2400"/>
            </a:lvl1pPr>
            <a:lvl2pPr>
              <a:lnSpc>
                <a:spcPct val="150000"/>
              </a:lnSpc>
              <a:buClr>
                <a:srgbClr val="00B0F0"/>
              </a:buClr>
              <a:defRPr sz="2000"/>
            </a:lvl2pPr>
            <a:lvl3pPr>
              <a:lnSpc>
                <a:spcPct val="150000"/>
              </a:lnSpc>
              <a:buClr>
                <a:srgbClr val="00B0F0"/>
              </a:buClr>
              <a:defRPr sz="1800"/>
            </a:lvl3pPr>
            <a:lvl4pPr>
              <a:lnSpc>
                <a:spcPct val="150000"/>
              </a:lnSpc>
              <a:buClr>
                <a:srgbClr val="00B0F0"/>
              </a:buClr>
              <a:defRPr sz="1600"/>
            </a:lvl4pPr>
            <a:lvl5pPr>
              <a:lnSpc>
                <a:spcPct val="150000"/>
              </a:lnSpc>
              <a:buClr>
                <a:srgbClr val="00B0F0"/>
              </a:buClr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53983B-8BB0-AF43-BFA0-7DDF786A8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3BB9AC1-3529-E45A-18C0-7739D02B9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37AD1D9-740B-7099-6374-29A025374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263072" cy="365125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fld id="{2244F07C-A742-4BD0-B46B-EAC3F60DDDF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D3425F3-3C1F-5A85-4D92-ECE46EC22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9375" t="55600" r="23958" b="32533"/>
          <a:stretch/>
        </p:blipFill>
        <p:spPr>
          <a:xfrm>
            <a:off x="10014185" y="541792"/>
            <a:ext cx="2032000" cy="813816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7C3A37EC-2860-2F4D-0C6B-532ED99E7E80}"/>
              </a:ext>
            </a:extLst>
          </p:cNvPr>
          <p:cNvCxnSpPr/>
          <p:nvPr userDrawn="1"/>
        </p:nvCxnSpPr>
        <p:spPr>
          <a:xfrm>
            <a:off x="838199" y="1751162"/>
            <a:ext cx="903547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1DC814AC-B97A-DB7E-1C70-DBABD972900A}"/>
              </a:ext>
            </a:extLst>
          </p:cNvPr>
          <p:cNvCxnSpPr/>
          <p:nvPr userDrawn="1"/>
        </p:nvCxnSpPr>
        <p:spPr>
          <a:xfrm>
            <a:off x="838199" y="6291412"/>
            <a:ext cx="903547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537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26AA1B-E294-81A3-29EB-23B5891D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4F02440-3DD0-7374-D4F5-C7C2AB732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BDF6E73-B172-D6F6-AF10-1E349FC69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A34A87-0772-6246-FDB5-C32C9A5B8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AA32BA6-C079-E49D-6F40-7EB30F854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1845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B96B3B-F766-2C60-3714-4CFC3A959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0093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B0F0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BA19F9-A8BF-C0C7-999A-938D2E67DC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43485"/>
            <a:ext cx="4356000" cy="413347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A06C011-54D8-DAF0-F724-81B6728E9C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19130" y="2043485"/>
            <a:ext cx="4320000" cy="413347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5D3F2FA-B6E1-48A6-ABF7-0DBACAC39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01C0421-95CF-E67F-F87E-EA4D2DCF3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D14D0D5-9F52-EB45-8A6C-39B2ADE5E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328530" cy="365125"/>
          </a:xfrm>
        </p:spPr>
        <p:txBody>
          <a:bodyPr/>
          <a:lstStyle/>
          <a:p>
            <a:fld id="{2244F07C-A742-4BD0-B46B-EAC3F60DDDFB}" type="slidenum">
              <a:rPr lang="nl-NL" smtClean="0"/>
              <a:t>‹nr.›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930A9D1-9D82-AC04-98F9-02A3D61EAF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9375" t="55600" r="23958" b="32533"/>
          <a:stretch/>
        </p:blipFill>
        <p:spPr>
          <a:xfrm>
            <a:off x="10014185" y="541792"/>
            <a:ext cx="2032000" cy="813816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6909A361-FE29-CF9B-C60C-2D679482038C}"/>
              </a:ext>
            </a:extLst>
          </p:cNvPr>
          <p:cNvCxnSpPr/>
          <p:nvPr userDrawn="1"/>
        </p:nvCxnSpPr>
        <p:spPr>
          <a:xfrm>
            <a:off x="838200" y="1742444"/>
            <a:ext cx="901316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FE4D3139-0BD3-B6B3-1FC0-A91695B3476E}"/>
              </a:ext>
            </a:extLst>
          </p:cNvPr>
          <p:cNvCxnSpPr/>
          <p:nvPr userDrawn="1"/>
        </p:nvCxnSpPr>
        <p:spPr>
          <a:xfrm>
            <a:off x="838199" y="6291412"/>
            <a:ext cx="903547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011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BE5BA5-785A-D8AE-6DF5-7758223D0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011578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B0F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E432CF-F6BC-7B09-8648-3F0F60A10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10553"/>
            <a:ext cx="4356339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6D6E50B-4265-6288-FE5E-DDAE8AA01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3199"/>
            <a:ext cx="4356339" cy="3446464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600"/>
            </a:lvl3pPr>
            <a:lvl4pPr>
              <a:buClr>
                <a:schemeClr val="accent2"/>
              </a:buClr>
              <a:defRPr sz="1400"/>
            </a:lvl4pPr>
            <a:lvl5pPr>
              <a:buClr>
                <a:schemeClr val="accent2"/>
              </a:buClr>
              <a:defRPr sz="14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93EF415-5E47-63C6-7D5D-26815798F0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95024" y="1820078"/>
            <a:ext cx="4356341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6DD2579-9D1C-1BCE-E608-3ACD220BF4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95026" y="2743199"/>
            <a:ext cx="4356340" cy="3446463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600"/>
            </a:lvl3pPr>
            <a:lvl4pPr>
              <a:buClr>
                <a:schemeClr val="accent2"/>
              </a:buClr>
              <a:defRPr sz="1400"/>
            </a:lvl4pPr>
            <a:lvl5pPr>
              <a:buClr>
                <a:schemeClr val="accent2"/>
              </a:buClr>
              <a:defRPr sz="14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EBA1684-1286-FAC5-C42B-684D66CA8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38D9A30-D57E-A756-EA56-9FD1DE711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52B28D9-4843-A01B-30A9-D25011EEC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240766" cy="365125"/>
          </a:xfrm>
        </p:spPr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0B86FD6-F97C-4CBC-E6EC-374E0FC7C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9375" t="55600" r="23958" b="32533"/>
          <a:stretch/>
        </p:blipFill>
        <p:spPr>
          <a:xfrm>
            <a:off x="10014185" y="541792"/>
            <a:ext cx="2032000" cy="813816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04FA5371-C8DA-044C-5B7C-59182704C827}"/>
              </a:ext>
            </a:extLst>
          </p:cNvPr>
          <p:cNvCxnSpPr/>
          <p:nvPr userDrawn="1"/>
        </p:nvCxnSpPr>
        <p:spPr>
          <a:xfrm>
            <a:off x="838200" y="1742444"/>
            <a:ext cx="901316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23B6A0F4-913F-CDC0-31AA-87554EF653DA}"/>
              </a:ext>
            </a:extLst>
          </p:cNvPr>
          <p:cNvCxnSpPr/>
          <p:nvPr userDrawn="1"/>
        </p:nvCxnSpPr>
        <p:spPr>
          <a:xfrm>
            <a:off x="838200" y="2694826"/>
            <a:ext cx="4356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827E263E-1FE0-BB54-EDA7-8C6819B9AD33}"/>
              </a:ext>
            </a:extLst>
          </p:cNvPr>
          <p:cNvCxnSpPr/>
          <p:nvPr userDrawn="1"/>
        </p:nvCxnSpPr>
        <p:spPr>
          <a:xfrm>
            <a:off x="5503890" y="2697612"/>
            <a:ext cx="4356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409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AC62C9-9878-A3FF-B66E-313999D84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B0FC7DE-5700-DB6E-F4D1-E840E4893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8F0D686-A019-61CB-9A9F-2A87E6E2D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2015AD6-EA16-0DED-D013-7ECFB5E3E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7861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E2FCA9B-C25C-95CF-82BA-4C75C0464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AC892D4-9D97-54C9-F5BF-DBAB60C61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36EE51D-D4F2-7C05-1375-AAE7C7991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130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96E082-CCE0-0260-B6D3-C282D47F4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80E96B-61AF-A573-CFF1-6C50ADE4B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67736D9-B676-DD07-C0EE-BF4679AF2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6F9C461-91E1-0EEA-9ECB-FFF7FD4AA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79FE0C8-9E62-8857-0097-21E06B3D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297DC6E-36C2-3185-AE9C-C761AF9A5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3455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1BAFFB-A3BF-321E-BB22-BDF136641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947BD8F-E9B6-ADB5-E2CB-D5EF2120B3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CDE1CC7-66F1-0648-CD6C-FE5DF1F81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3AC3F38-6376-97EC-F907-2FA4B0F69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3526BA1-D73C-3EA3-DB57-3EF6AF95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70FB0B4-DB9D-01E2-BE2D-33E21B875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117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BDF4978-3832-AD83-2632-843141660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5F0A47-EBB1-319A-7186-94E9851B0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6AF727-140C-D7DE-64D3-5AC0D00A65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WCGTC 29 July 4 august 2025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D3E4FD6-5EDA-5B60-9215-5408B5A51C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© Dr. Eleonoor van Gerven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6BD5883-4BA1-115F-E611-ACDAB80F9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4F07C-A742-4BD0-B46B-EAC3F60DDD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7889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8F05C0-3DC1-CDE6-88EC-0020F76F3F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The Systemic Support Program: </a:t>
            </a:r>
            <a:br>
              <a:rPr lang="en-US" sz="4000" dirty="0"/>
            </a:br>
            <a:r>
              <a:rPr lang="en-US" sz="4000" dirty="0"/>
              <a:t>a tool for teachers to develop tailored interventions </a:t>
            </a:r>
            <a:br>
              <a:rPr lang="en-US" sz="4000" dirty="0"/>
            </a:br>
            <a:endParaRPr lang="nl-NL" sz="40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E0D2882-3839-7984-1A9B-6BFACC8471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12124"/>
            <a:ext cx="9144000" cy="57022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 Systemic, Solution-Focused Approach for Addressing the Needs of 2e Learners</a:t>
            </a:r>
            <a:endParaRPr lang="nl-NL" dirty="0"/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A4986857-7E15-B20B-251E-CED38B700ED0}"/>
              </a:ext>
            </a:extLst>
          </p:cNvPr>
          <p:cNvSpPr txBox="1">
            <a:spLocks/>
          </p:cNvSpPr>
          <p:nvPr/>
        </p:nvSpPr>
        <p:spPr>
          <a:xfrm>
            <a:off x="1524000" y="5032442"/>
            <a:ext cx="9144000" cy="570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rgbClr val="00B0F0"/>
                </a:solidFill>
              </a:rPr>
              <a:t>Dr. Eleonoor van Gerven</a:t>
            </a:r>
          </a:p>
        </p:txBody>
      </p:sp>
    </p:spTree>
    <p:extLst>
      <p:ext uri="{BB962C8B-B14F-4D97-AF65-F5344CB8AC3E}">
        <p14:creationId xmlns:p14="http://schemas.microsoft.com/office/powerpoint/2010/main" val="4084000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oomdiagram: Magnetische schijf 2">
            <a:extLst>
              <a:ext uri="{FF2B5EF4-FFF2-40B4-BE49-F238E27FC236}">
                <a16:creationId xmlns:a16="http://schemas.microsoft.com/office/drawing/2014/main" id="{06431CFA-AE16-87EA-4F8E-A349158E158A}"/>
              </a:ext>
            </a:extLst>
          </p:cNvPr>
          <p:cNvSpPr/>
          <p:nvPr/>
        </p:nvSpPr>
        <p:spPr>
          <a:xfrm rot="16200000">
            <a:off x="8776370" y="3551341"/>
            <a:ext cx="432048" cy="946688"/>
          </a:xfrm>
          <a:prstGeom prst="flowChartMagneticDisk">
            <a:avLst/>
          </a:prstGeom>
          <a:solidFill>
            <a:srgbClr val="FF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>
              <a:solidFill>
                <a:srgbClr val="CC3399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9CB1E99-92F7-B33D-F916-234E51541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Change- and solution-focused approach: the process</a:t>
            </a:r>
            <a:br>
              <a:rPr lang="en-US" dirty="0"/>
            </a:br>
            <a:r>
              <a:rPr lang="en-US" sz="1200" dirty="0"/>
              <a:t>(van Gerven &amp; Weterings, 2014)</a:t>
            </a:r>
            <a:endParaRPr lang="nl-NL" dirty="0"/>
          </a:p>
        </p:txBody>
      </p:sp>
      <p:sp>
        <p:nvSpPr>
          <p:cNvPr id="24" name="Tijdelijke aanduiding voor inhoud 23">
            <a:extLst>
              <a:ext uri="{FF2B5EF4-FFF2-40B4-BE49-F238E27FC236}">
                <a16:creationId xmlns:a16="http://schemas.microsoft.com/office/drawing/2014/main" id="{3595502C-3D86-2234-7E95-9039AF545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1" name="Tijdelijke aanduiding voor datum 20">
            <a:extLst>
              <a:ext uri="{FF2B5EF4-FFF2-40B4-BE49-F238E27FC236}">
                <a16:creationId xmlns:a16="http://schemas.microsoft.com/office/drawing/2014/main" id="{D6898F61-B56C-1AEB-664A-AFDD8F3A5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22" name="Tijdelijke aanduiding voor voettekst 21">
            <a:extLst>
              <a:ext uri="{FF2B5EF4-FFF2-40B4-BE49-F238E27FC236}">
                <a16:creationId xmlns:a16="http://schemas.microsoft.com/office/drawing/2014/main" id="{0B112E29-3215-808D-58A7-C97523DE0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23" name="Tijdelijke aanduiding voor dianummer 22">
            <a:extLst>
              <a:ext uri="{FF2B5EF4-FFF2-40B4-BE49-F238E27FC236}">
                <a16:creationId xmlns:a16="http://schemas.microsoft.com/office/drawing/2014/main" id="{7B7D12FA-9B6C-050F-2FE2-831E2DAFF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pPr/>
              <a:t>10</a:t>
            </a:fld>
            <a:endParaRPr lang="nl-NL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F3F55E31-F523-106E-E323-90F740C43E37}"/>
              </a:ext>
            </a:extLst>
          </p:cNvPr>
          <p:cNvGrpSpPr/>
          <p:nvPr/>
        </p:nvGrpSpPr>
        <p:grpSpPr>
          <a:xfrm rot="16200000">
            <a:off x="3267071" y="250304"/>
            <a:ext cx="3808038" cy="7504386"/>
            <a:chOff x="4038600" y="1720557"/>
            <a:chExt cx="3808038" cy="4245982"/>
          </a:xfrm>
        </p:grpSpPr>
        <p:sp>
          <p:nvSpPr>
            <p:cNvPr id="5" name="Stroomdiagram: Magnetische schijf 4">
              <a:extLst>
                <a:ext uri="{FF2B5EF4-FFF2-40B4-BE49-F238E27FC236}">
                  <a16:creationId xmlns:a16="http://schemas.microsoft.com/office/drawing/2014/main" id="{434CE1D4-D87F-7B9C-8599-05602E4C6E41}"/>
                </a:ext>
              </a:extLst>
            </p:cNvPr>
            <p:cNvSpPr/>
            <p:nvPr/>
          </p:nvSpPr>
          <p:spPr>
            <a:xfrm>
              <a:off x="4102222" y="5002395"/>
              <a:ext cx="3744416" cy="964144"/>
            </a:xfrm>
            <a:prstGeom prst="flowChartMagneticDisk">
              <a:avLst/>
            </a:prstGeom>
            <a:solidFill>
              <a:srgbClr val="34164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200"/>
            </a:p>
          </p:txBody>
        </p:sp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850E0CF0-59DE-1069-6F28-710BF21EEA2F}"/>
                </a:ext>
              </a:extLst>
            </p:cNvPr>
            <p:cNvGrpSpPr/>
            <p:nvPr/>
          </p:nvGrpSpPr>
          <p:grpSpPr>
            <a:xfrm>
              <a:off x="5694784" y="4635598"/>
              <a:ext cx="432048" cy="535636"/>
              <a:chOff x="5694784" y="5134366"/>
              <a:chExt cx="432048" cy="535636"/>
            </a:xfrm>
          </p:grpSpPr>
          <p:sp>
            <p:nvSpPr>
              <p:cNvPr id="18" name="Stroomdiagram: Magnetische schijf 17">
                <a:extLst>
                  <a:ext uri="{FF2B5EF4-FFF2-40B4-BE49-F238E27FC236}">
                    <a16:creationId xmlns:a16="http://schemas.microsoft.com/office/drawing/2014/main" id="{E18B4924-7C97-21B6-6656-DF562327468E}"/>
                  </a:ext>
                </a:extLst>
              </p:cNvPr>
              <p:cNvSpPr/>
              <p:nvPr/>
            </p:nvSpPr>
            <p:spPr>
              <a:xfrm>
                <a:off x="5694784" y="5134366"/>
                <a:ext cx="432048" cy="535636"/>
              </a:xfrm>
              <a:prstGeom prst="flowChartMagneticDisk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3200">
                  <a:solidFill>
                    <a:srgbClr val="CC3399"/>
                  </a:solidFill>
                </a:endParaRPr>
              </a:p>
            </p:txBody>
          </p:sp>
          <p:cxnSp>
            <p:nvCxnSpPr>
              <p:cNvPr id="19" name="Rechte verbindingslijn met pijl 18">
                <a:extLst>
                  <a:ext uri="{FF2B5EF4-FFF2-40B4-BE49-F238E27FC236}">
                    <a16:creationId xmlns:a16="http://schemas.microsoft.com/office/drawing/2014/main" id="{E8A534A5-0004-D527-B319-E63A7E46A3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0808" y="5304349"/>
                <a:ext cx="0" cy="365653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E4772B02-424F-64FD-ED7C-4594AB2BFA8C}"/>
                </a:ext>
              </a:extLst>
            </p:cNvPr>
            <p:cNvGrpSpPr/>
            <p:nvPr/>
          </p:nvGrpSpPr>
          <p:grpSpPr>
            <a:xfrm>
              <a:off x="4038600" y="1720557"/>
              <a:ext cx="3775217" cy="3106687"/>
              <a:chOff x="1124000" y="1484784"/>
              <a:chExt cx="3775217" cy="2088232"/>
            </a:xfrm>
          </p:grpSpPr>
          <p:sp>
            <p:nvSpPr>
              <p:cNvPr id="10" name="Stroomdiagram: Magnetische schijf 9">
                <a:extLst>
                  <a:ext uri="{FF2B5EF4-FFF2-40B4-BE49-F238E27FC236}">
                    <a16:creationId xmlns:a16="http://schemas.microsoft.com/office/drawing/2014/main" id="{21B123B8-42B1-DEAD-E6AA-A19CE50A7A4D}"/>
                  </a:ext>
                </a:extLst>
              </p:cNvPr>
              <p:cNvSpPr/>
              <p:nvPr/>
            </p:nvSpPr>
            <p:spPr>
              <a:xfrm>
                <a:off x="1154801" y="2924944"/>
                <a:ext cx="3744416" cy="648072"/>
              </a:xfrm>
              <a:prstGeom prst="flowChartMagneticDisk">
                <a:avLst/>
              </a:prstGeom>
              <a:solidFill>
                <a:srgbClr val="51237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3200"/>
              </a:p>
            </p:txBody>
          </p:sp>
          <p:sp>
            <p:nvSpPr>
              <p:cNvPr id="11" name="Stroomdiagram: Magnetische schijf 10">
                <a:extLst>
                  <a:ext uri="{FF2B5EF4-FFF2-40B4-BE49-F238E27FC236}">
                    <a16:creationId xmlns:a16="http://schemas.microsoft.com/office/drawing/2014/main" id="{892965CE-D616-429B-AFEE-1BD972FDD5DD}"/>
                  </a:ext>
                </a:extLst>
              </p:cNvPr>
              <p:cNvSpPr/>
              <p:nvPr/>
            </p:nvSpPr>
            <p:spPr>
              <a:xfrm>
                <a:off x="2771800" y="2708920"/>
                <a:ext cx="432048" cy="360040"/>
              </a:xfrm>
              <a:prstGeom prst="flowChartMagneticDisk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3200">
                  <a:solidFill>
                    <a:srgbClr val="CC3399"/>
                  </a:solidFill>
                </a:endParaRPr>
              </a:p>
            </p:txBody>
          </p:sp>
          <p:sp>
            <p:nvSpPr>
              <p:cNvPr id="12" name="Stroomdiagram: Magnetische schijf 11">
                <a:extLst>
                  <a:ext uri="{FF2B5EF4-FFF2-40B4-BE49-F238E27FC236}">
                    <a16:creationId xmlns:a16="http://schemas.microsoft.com/office/drawing/2014/main" id="{1D7C3E6E-ACD8-CF1B-8F06-2C27E2A4247B}"/>
                  </a:ext>
                </a:extLst>
              </p:cNvPr>
              <p:cNvSpPr/>
              <p:nvPr/>
            </p:nvSpPr>
            <p:spPr>
              <a:xfrm>
                <a:off x="1124000" y="2204864"/>
                <a:ext cx="3744416" cy="648072"/>
              </a:xfrm>
              <a:prstGeom prst="flowChartMagneticDisk">
                <a:avLst/>
              </a:prstGeom>
              <a:solidFill>
                <a:srgbClr val="8439B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3200"/>
              </a:p>
            </p:txBody>
          </p:sp>
          <p:sp>
            <p:nvSpPr>
              <p:cNvPr id="13" name="Stroomdiagram: Magnetische schijf 12">
                <a:extLst>
                  <a:ext uri="{FF2B5EF4-FFF2-40B4-BE49-F238E27FC236}">
                    <a16:creationId xmlns:a16="http://schemas.microsoft.com/office/drawing/2014/main" id="{065941B8-AC7F-0EA4-1392-7C37ACFA4288}"/>
                  </a:ext>
                </a:extLst>
              </p:cNvPr>
              <p:cNvSpPr/>
              <p:nvPr/>
            </p:nvSpPr>
            <p:spPr>
              <a:xfrm>
                <a:off x="2771800" y="1988840"/>
                <a:ext cx="432048" cy="360040"/>
              </a:xfrm>
              <a:prstGeom prst="flowChartMagneticDisk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3200">
                  <a:solidFill>
                    <a:srgbClr val="CC3399"/>
                  </a:solidFill>
                </a:endParaRPr>
              </a:p>
            </p:txBody>
          </p:sp>
          <p:sp>
            <p:nvSpPr>
              <p:cNvPr id="14" name="Stroomdiagram: Magnetische schijf 13">
                <a:extLst>
                  <a:ext uri="{FF2B5EF4-FFF2-40B4-BE49-F238E27FC236}">
                    <a16:creationId xmlns:a16="http://schemas.microsoft.com/office/drawing/2014/main" id="{832D95E8-0E9F-BE14-3839-F0DAD23110B1}"/>
                  </a:ext>
                </a:extLst>
              </p:cNvPr>
              <p:cNvSpPr/>
              <p:nvPr/>
            </p:nvSpPr>
            <p:spPr>
              <a:xfrm>
                <a:off x="1127092" y="1484784"/>
                <a:ext cx="3744416" cy="648072"/>
              </a:xfrm>
              <a:prstGeom prst="flowChartMagneticDisk">
                <a:avLst/>
              </a:prstGeom>
              <a:solidFill>
                <a:srgbClr val="BA8CD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3200"/>
              </a:p>
            </p:txBody>
          </p:sp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E316187D-A484-8A27-B8AB-5332A7AB37F8}"/>
                  </a:ext>
                </a:extLst>
              </p:cNvPr>
              <p:cNvSpPr txBox="1"/>
              <p:nvPr/>
            </p:nvSpPr>
            <p:spPr>
              <a:xfrm>
                <a:off x="2290251" y="1815393"/>
                <a:ext cx="1827196" cy="175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</a:rPr>
                  <a:t>Exploration</a:t>
                </a:r>
                <a:endParaRPr lang="nl-NL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7C9596FF-3B86-D094-7061-285B9ABE8CD7}"/>
                  </a:ext>
                </a:extLst>
              </p:cNvPr>
              <p:cNvSpPr txBox="1"/>
              <p:nvPr/>
            </p:nvSpPr>
            <p:spPr>
              <a:xfrm>
                <a:off x="2401993" y="2497776"/>
                <a:ext cx="1561672" cy="175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</a:rPr>
                  <a:t>Design 1 </a:t>
                </a:r>
                <a:endParaRPr lang="nl-NL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3BAE9F27-027D-1246-A9D3-A96016DAC126}"/>
                  </a:ext>
                </a:extLst>
              </p:cNvPr>
              <p:cNvSpPr txBox="1"/>
              <p:nvPr/>
            </p:nvSpPr>
            <p:spPr>
              <a:xfrm>
                <a:off x="2401993" y="3174382"/>
                <a:ext cx="2200905" cy="3160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</a:rPr>
                  <a:t>Reflection - Design 2</a:t>
                </a:r>
                <a:endParaRPr lang="nl-NL" sz="2400" b="1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8" name="Rechte verbindingslijn met pijl 7">
              <a:extLst>
                <a:ext uri="{FF2B5EF4-FFF2-40B4-BE49-F238E27FC236}">
                  <a16:creationId xmlns:a16="http://schemas.microsoft.com/office/drawing/2014/main" id="{3FD5D462-479A-7240-F000-9C2408DE8252}"/>
                </a:ext>
              </a:extLst>
            </p:cNvPr>
            <p:cNvCxnSpPr>
              <a:cxnSpLocks/>
            </p:cNvCxnSpPr>
            <p:nvPr/>
          </p:nvCxnSpPr>
          <p:spPr>
            <a:xfrm>
              <a:off x="5902424" y="2670037"/>
              <a:ext cx="0" cy="36565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echte verbindingslijn met pijl 8">
              <a:extLst>
                <a:ext uri="{FF2B5EF4-FFF2-40B4-BE49-F238E27FC236}">
                  <a16:creationId xmlns:a16="http://schemas.microsoft.com/office/drawing/2014/main" id="{1FD66938-7178-38BE-1F33-E9A15F9670EE}"/>
                </a:ext>
              </a:extLst>
            </p:cNvPr>
            <p:cNvCxnSpPr>
              <a:cxnSpLocks/>
            </p:cNvCxnSpPr>
            <p:nvPr/>
          </p:nvCxnSpPr>
          <p:spPr>
            <a:xfrm>
              <a:off x="5902424" y="3754590"/>
              <a:ext cx="0" cy="36565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Gelijkbenige driehoek 19">
            <a:extLst>
              <a:ext uri="{FF2B5EF4-FFF2-40B4-BE49-F238E27FC236}">
                <a16:creationId xmlns:a16="http://schemas.microsoft.com/office/drawing/2014/main" id="{B4F80A9C-E1CF-FA0E-8BC0-B5CAEB3F6000}"/>
              </a:ext>
            </a:extLst>
          </p:cNvPr>
          <p:cNvSpPr/>
          <p:nvPr/>
        </p:nvSpPr>
        <p:spPr>
          <a:xfrm rot="5400000">
            <a:off x="9270419" y="3725758"/>
            <a:ext cx="651010" cy="555498"/>
          </a:xfrm>
          <a:prstGeom prst="triangle">
            <a:avLst/>
          </a:prstGeom>
          <a:solidFill>
            <a:srgbClr val="FF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6901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08A81-4922-42B6-2B71-3BC0AA24B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7D3FEC-D32C-D3E7-66F5-6EAB264FD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5125"/>
            <a:ext cx="9651125" cy="1325563"/>
          </a:xfrm>
        </p:spPr>
        <p:txBody>
          <a:bodyPr/>
          <a:lstStyle/>
          <a:p>
            <a:r>
              <a:rPr lang="en-US" dirty="0"/>
              <a:t>Flow Chart of the Process of Systemic Exploration</a:t>
            </a:r>
            <a:endParaRPr lang="nl-NL" dirty="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1BD18770-AE6A-9909-DAB6-209E130ED641}"/>
              </a:ext>
            </a:extLst>
          </p:cNvPr>
          <p:cNvGrpSpPr/>
          <p:nvPr/>
        </p:nvGrpSpPr>
        <p:grpSpPr>
          <a:xfrm>
            <a:off x="838198" y="2480502"/>
            <a:ext cx="10174801" cy="3184574"/>
            <a:chOff x="591127" y="1319845"/>
            <a:chExt cx="8271198" cy="2056226"/>
          </a:xfrm>
        </p:grpSpPr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2D23D479-10CC-9CE1-33BD-8E4EEF179DDD}"/>
                </a:ext>
              </a:extLst>
            </p:cNvPr>
            <p:cNvSpPr/>
            <p:nvPr/>
          </p:nvSpPr>
          <p:spPr>
            <a:xfrm>
              <a:off x="591127" y="1319847"/>
              <a:ext cx="1587070" cy="850878"/>
            </a:xfrm>
            <a:prstGeom prst="rect">
              <a:avLst/>
            </a:prstGeom>
            <a:solidFill>
              <a:srgbClr val="BA8CD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Step 1</a:t>
              </a:r>
            </a:p>
            <a:p>
              <a:pPr algn="ctr"/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Define</a:t>
              </a:r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the</a:t>
              </a:r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need</a:t>
              </a:r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for change</a:t>
              </a:r>
            </a:p>
          </p:txBody>
        </p:sp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8CC80C3F-9F1E-148E-1686-F7A2232BA3E5}"/>
                </a:ext>
              </a:extLst>
            </p:cNvPr>
            <p:cNvSpPr/>
            <p:nvPr/>
          </p:nvSpPr>
          <p:spPr>
            <a:xfrm>
              <a:off x="2727602" y="1319846"/>
              <a:ext cx="1587070" cy="850878"/>
            </a:xfrm>
            <a:prstGeom prst="rect">
              <a:avLst/>
            </a:prstGeom>
            <a:solidFill>
              <a:srgbClr val="BA8CD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Step 2</a:t>
              </a:r>
            </a:p>
            <a:p>
              <a:pPr algn="ctr"/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Find</a:t>
              </a:r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the</a:t>
              </a:r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golden </a:t>
              </a:r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moments</a:t>
              </a:r>
              <a:endParaRPr lang="nl-NL" sz="16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87C559F2-1108-7BB1-B16E-C7AEBE8C713B}"/>
                </a:ext>
              </a:extLst>
            </p:cNvPr>
            <p:cNvSpPr/>
            <p:nvPr/>
          </p:nvSpPr>
          <p:spPr>
            <a:xfrm>
              <a:off x="865830" y="2017751"/>
              <a:ext cx="1587070" cy="13583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A8C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16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Acknowledge that there are difficulties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16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Describe</a:t>
              </a:r>
              <a:r>
                <a:rPr lang="nl-NL" sz="16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nl-NL" sz="16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the</a:t>
              </a:r>
              <a:r>
                <a:rPr lang="nl-NL" sz="16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nl-NL" sz="16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situation</a:t>
              </a:r>
              <a:endParaRPr lang="nl-NL" sz="1600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16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Describe</a:t>
              </a:r>
              <a:r>
                <a:rPr lang="nl-NL" sz="16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nl-NL" sz="16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the</a:t>
              </a:r>
              <a:r>
                <a:rPr lang="nl-NL" sz="16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nl-NL" sz="16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ecological</a:t>
              </a:r>
              <a:r>
                <a:rPr lang="nl-NL" sz="16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responses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nl-NL" sz="1600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6213BD9-FBE7-D547-3E39-F8CEED66FE76}"/>
                </a:ext>
              </a:extLst>
            </p:cNvPr>
            <p:cNvSpPr/>
            <p:nvPr/>
          </p:nvSpPr>
          <p:spPr>
            <a:xfrm>
              <a:off x="7000552" y="1319845"/>
              <a:ext cx="1587070" cy="850878"/>
            </a:xfrm>
            <a:prstGeom prst="rect">
              <a:avLst/>
            </a:prstGeom>
            <a:solidFill>
              <a:srgbClr val="BA8CD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Step 4</a:t>
              </a:r>
            </a:p>
            <a:p>
              <a:pPr algn="ctr"/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Find</a:t>
              </a:r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existing</a:t>
              </a:r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competencies</a:t>
              </a:r>
              <a:endParaRPr lang="nl-NL" sz="16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A524F0C3-CECB-E924-BBE1-2AB8C88BD232}"/>
                </a:ext>
              </a:extLst>
            </p:cNvPr>
            <p:cNvSpPr/>
            <p:nvPr/>
          </p:nvSpPr>
          <p:spPr>
            <a:xfrm>
              <a:off x="4864077" y="1319846"/>
              <a:ext cx="1587070" cy="850878"/>
            </a:xfrm>
            <a:prstGeom prst="rect">
              <a:avLst/>
            </a:prstGeom>
            <a:solidFill>
              <a:srgbClr val="BA8CD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Step 3</a:t>
              </a:r>
            </a:p>
            <a:p>
              <a:pPr algn="ctr"/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Analyze</a:t>
              </a:r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the</a:t>
              </a:r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golden moment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10DB96A0-7DA8-BF68-B7B1-EDA0FE902FFB}"/>
                </a:ext>
              </a:extLst>
            </p:cNvPr>
            <p:cNvSpPr/>
            <p:nvPr/>
          </p:nvSpPr>
          <p:spPr>
            <a:xfrm>
              <a:off x="3002305" y="2017750"/>
              <a:ext cx="1587070" cy="135832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A8C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16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When</a:t>
              </a:r>
              <a:r>
                <a:rPr lang="nl-NL" sz="16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is </a:t>
              </a:r>
              <a:r>
                <a:rPr lang="nl-NL" sz="16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the</a:t>
              </a:r>
              <a:r>
                <a:rPr lang="nl-NL" sz="16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nl-NL" sz="16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need</a:t>
              </a:r>
              <a:r>
                <a:rPr lang="nl-NL" sz="16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for change </a:t>
              </a:r>
              <a:r>
                <a:rPr lang="nl-NL" sz="16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less</a:t>
              </a:r>
              <a:r>
                <a:rPr lang="nl-NL" sz="16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severe or </a:t>
              </a:r>
              <a:r>
                <a:rPr lang="nl-NL" sz="16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not</a:t>
              </a:r>
              <a:r>
                <a:rPr lang="nl-NL" sz="16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present at </a:t>
              </a:r>
              <a:r>
                <a:rPr lang="nl-NL" sz="16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all</a:t>
              </a:r>
              <a:r>
                <a:rPr lang="nl-NL" sz="16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17447965-50C5-20FF-48A3-079EA91F7441}"/>
                </a:ext>
              </a:extLst>
            </p:cNvPr>
            <p:cNvSpPr/>
            <p:nvPr/>
          </p:nvSpPr>
          <p:spPr>
            <a:xfrm>
              <a:off x="5138780" y="2017749"/>
              <a:ext cx="1587070" cy="135832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A8C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16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Describe</a:t>
              </a:r>
              <a:r>
                <a:rPr lang="nl-NL" sz="16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nl-NL" sz="16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the</a:t>
              </a:r>
              <a:r>
                <a:rPr lang="nl-NL" sz="16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nl-NL" sz="16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situation</a:t>
              </a:r>
              <a:endParaRPr lang="nl-NL" sz="1600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16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Describe</a:t>
              </a:r>
              <a:r>
                <a:rPr lang="nl-NL" sz="16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nl-NL" sz="16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the</a:t>
              </a:r>
              <a:r>
                <a:rPr lang="nl-NL" sz="16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nl-NL" sz="16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ecological</a:t>
              </a:r>
              <a:r>
                <a:rPr lang="nl-NL" sz="16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responses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7EF9D0DF-2B9C-4333-2A41-D753F888D24A}"/>
                </a:ext>
              </a:extLst>
            </p:cNvPr>
            <p:cNvSpPr/>
            <p:nvPr/>
          </p:nvSpPr>
          <p:spPr>
            <a:xfrm>
              <a:off x="7275255" y="2017748"/>
              <a:ext cx="1587070" cy="135832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A8C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16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Compare</a:t>
              </a:r>
              <a:r>
                <a:rPr lang="nl-NL" sz="16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nl-NL" sz="16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the</a:t>
              </a:r>
              <a:r>
                <a:rPr lang="nl-NL" sz="16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nl-NL" sz="16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need</a:t>
              </a:r>
              <a:r>
                <a:rPr lang="nl-NL" sz="16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for change </a:t>
              </a:r>
              <a:r>
                <a:rPr lang="nl-NL" sz="16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with</a:t>
              </a:r>
              <a:r>
                <a:rPr lang="nl-NL" sz="16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nl-NL" sz="16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the</a:t>
              </a:r>
              <a:r>
                <a:rPr lang="nl-NL" sz="16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golden </a:t>
              </a:r>
              <a:r>
                <a:rPr lang="nl-NL" sz="16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moments</a:t>
              </a:r>
              <a:endParaRPr lang="nl-NL" sz="1600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16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What</a:t>
              </a:r>
              <a:r>
                <a:rPr lang="nl-NL" sz="16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are </a:t>
              </a:r>
              <a:r>
                <a:rPr lang="nl-NL" sz="16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the</a:t>
              </a:r>
              <a:r>
                <a:rPr lang="nl-NL" sz="16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nl-NL" sz="16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differences</a:t>
              </a:r>
              <a:r>
                <a:rPr lang="nl-NL" sz="16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4" name="Pijl: rechts 13">
              <a:extLst>
                <a:ext uri="{FF2B5EF4-FFF2-40B4-BE49-F238E27FC236}">
                  <a16:creationId xmlns:a16="http://schemas.microsoft.com/office/drawing/2014/main" id="{7DE520EE-8D45-72AC-8B3E-39239E110228}"/>
                </a:ext>
              </a:extLst>
            </p:cNvPr>
            <p:cNvSpPr/>
            <p:nvPr/>
          </p:nvSpPr>
          <p:spPr>
            <a:xfrm>
              <a:off x="2194242" y="1639023"/>
              <a:ext cx="533360" cy="112144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800"/>
            </a:p>
          </p:txBody>
        </p:sp>
        <p:sp>
          <p:nvSpPr>
            <p:cNvPr id="15" name="Pijl: rechts 14">
              <a:extLst>
                <a:ext uri="{FF2B5EF4-FFF2-40B4-BE49-F238E27FC236}">
                  <a16:creationId xmlns:a16="http://schemas.microsoft.com/office/drawing/2014/main" id="{03078529-98BF-C3B9-9CD4-FA439D8A9397}"/>
                </a:ext>
              </a:extLst>
            </p:cNvPr>
            <p:cNvSpPr/>
            <p:nvPr/>
          </p:nvSpPr>
          <p:spPr>
            <a:xfrm>
              <a:off x="4322694" y="1633140"/>
              <a:ext cx="533360" cy="112144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800"/>
            </a:p>
          </p:txBody>
        </p:sp>
        <p:sp>
          <p:nvSpPr>
            <p:cNvPr id="16" name="Pijl: rechts 15">
              <a:extLst>
                <a:ext uri="{FF2B5EF4-FFF2-40B4-BE49-F238E27FC236}">
                  <a16:creationId xmlns:a16="http://schemas.microsoft.com/office/drawing/2014/main" id="{8FF039A1-3CFC-33BC-E215-74B791ECB9E4}"/>
                </a:ext>
              </a:extLst>
            </p:cNvPr>
            <p:cNvSpPr/>
            <p:nvPr/>
          </p:nvSpPr>
          <p:spPr>
            <a:xfrm>
              <a:off x="6467192" y="1633140"/>
              <a:ext cx="533360" cy="112144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800"/>
            </a:p>
          </p:txBody>
        </p:sp>
      </p:grp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ED02312-3515-80D9-5551-D20B26D0F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9CAA19-51DB-8032-9F13-26C025C5D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17" name="Tijdelijke aanduiding voor dianummer 16">
            <a:extLst>
              <a:ext uri="{FF2B5EF4-FFF2-40B4-BE49-F238E27FC236}">
                <a16:creationId xmlns:a16="http://schemas.microsoft.com/office/drawing/2014/main" id="{79B556A2-F441-8FF5-29DF-77984DD42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8103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38FB7-E559-A386-A1EA-5F40945EE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D2DDE7-0696-E193-8DE5-F36E857EC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Flow </a:t>
            </a:r>
            <a:r>
              <a:rPr lang="nl-NL" dirty="0" err="1"/>
              <a:t>chart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systemic</a:t>
            </a:r>
            <a:r>
              <a:rPr lang="nl-NL" dirty="0"/>
              <a:t> </a:t>
            </a:r>
            <a:r>
              <a:rPr lang="nl-NL" dirty="0" err="1"/>
              <a:t>intervention</a:t>
            </a:r>
            <a:r>
              <a:rPr lang="nl-NL" dirty="0"/>
              <a:t> </a:t>
            </a:r>
            <a:r>
              <a:rPr lang="nl-NL" dirty="0" err="1"/>
              <a:t>process</a:t>
            </a:r>
            <a:endParaRPr lang="nl-NL" dirty="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A0927F90-C192-3B1D-7D1D-2C17C7ACC6D2}"/>
              </a:ext>
            </a:extLst>
          </p:cNvPr>
          <p:cNvGrpSpPr/>
          <p:nvPr/>
        </p:nvGrpSpPr>
        <p:grpSpPr>
          <a:xfrm>
            <a:off x="838199" y="2093108"/>
            <a:ext cx="10197663" cy="4129016"/>
            <a:chOff x="577969" y="1420446"/>
            <a:chExt cx="9368281" cy="2426937"/>
          </a:xfrm>
        </p:grpSpPr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C4C50FD4-04C0-4E20-7A80-1012E841ED4B}"/>
                </a:ext>
              </a:extLst>
            </p:cNvPr>
            <p:cNvSpPr/>
            <p:nvPr/>
          </p:nvSpPr>
          <p:spPr>
            <a:xfrm>
              <a:off x="577969" y="1420447"/>
              <a:ext cx="1915065" cy="923027"/>
            </a:xfrm>
            <a:prstGeom prst="rect">
              <a:avLst/>
            </a:prstGeom>
            <a:solidFill>
              <a:srgbClr val="8439B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Step 1</a:t>
              </a:r>
            </a:p>
            <a:p>
              <a:pPr algn="ctr"/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Describe</a:t>
              </a:r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the</a:t>
              </a:r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ideal</a:t>
              </a:r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situation</a:t>
              </a:r>
              <a:endParaRPr lang="nl-NL" sz="16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9ACF6452-D10E-7F21-EB1C-3274722D2E34}"/>
                </a:ext>
              </a:extLst>
            </p:cNvPr>
            <p:cNvSpPr/>
            <p:nvPr/>
          </p:nvSpPr>
          <p:spPr>
            <a:xfrm>
              <a:off x="3056624" y="1429069"/>
              <a:ext cx="1915065" cy="923027"/>
            </a:xfrm>
            <a:prstGeom prst="rect">
              <a:avLst/>
            </a:prstGeom>
            <a:solidFill>
              <a:srgbClr val="8439B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Step 2</a:t>
              </a:r>
            </a:p>
            <a:p>
              <a:pPr algn="ctr"/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Score </a:t>
              </a:r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the</a:t>
              </a:r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need</a:t>
              </a:r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for change present in </a:t>
              </a:r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the</a:t>
              </a:r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current</a:t>
              </a:r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situation</a:t>
              </a:r>
              <a:endParaRPr lang="nl-NL" sz="16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F7D11FC8-3544-9FA0-0C55-6FB09A6C3690}"/>
                </a:ext>
              </a:extLst>
            </p:cNvPr>
            <p:cNvSpPr/>
            <p:nvPr/>
          </p:nvSpPr>
          <p:spPr>
            <a:xfrm>
              <a:off x="5535279" y="1420446"/>
              <a:ext cx="1915065" cy="923027"/>
            </a:xfrm>
            <a:prstGeom prst="rect">
              <a:avLst/>
            </a:prstGeom>
            <a:solidFill>
              <a:srgbClr val="8439B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Step 3</a:t>
              </a:r>
            </a:p>
            <a:p>
              <a:pPr algn="ctr"/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Set </a:t>
              </a:r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your</a:t>
              </a:r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goal: </a:t>
              </a:r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define</a:t>
              </a:r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a baby step</a:t>
              </a:r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5F60FF4F-F2A1-30AD-0AB7-CC6CE58D3939}"/>
                </a:ext>
              </a:extLst>
            </p:cNvPr>
            <p:cNvSpPr/>
            <p:nvPr/>
          </p:nvSpPr>
          <p:spPr>
            <a:xfrm>
              <a:off x="8031185" y="1429069"/>
              <a:ext cx="1915065" cy="923027"/>
            </a:xfrm>
            <a:prstGeom prst="rect">
              <a:avLst/>
            </a:prstGeom>
            <a:solidFill>
              <a:srgbClr val="8439B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Step 4</a:t>
              </a:r>
            </a:p>
            <a:p>
              <a:pPr algn="ctr"/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Formulate</a:t>
              </a:r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golden </a:t>
              </a:r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sentences</a:t>
              </a:r>
              <a:endParaRPr lang="nl-NL" sz="16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AEF40007-9A59-00BA-85B6-7B63DD36C388}"/>
                </a:ext>
              </a:extLst>
            </p:cNvPr>
            <p:cNvSpPr/>
            <p:nvPr/>
          </p:nvSpPr>
          <p:spPr>
            <a:xfrm>
              <a:off x="8031185" y="2924356"/>
              <a:ext cx="1915065" cy="923027"/>
            </a:xfrm>
            <a:prstGeom prst="rect">
              <a:avLst/>
            </a:prstGeom>
            <a:solidFill>
              <a:srgbClr val="8439B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Step 5</a:t>
              </a:r>
            </a:p>
            <a:p>
              <a:pPr algn="ctr"/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Design a </a:t>
              </a:r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solid</a:t>
              </a:r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intervention</a:t>
              </a:r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plan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D67E925-CF24-1457-022A-6B4198F6276D}"/>
                </a:ext>
              </a:extLst>
            </p:cNvPr>
            <p:cNvSpPr/>
            <p:nvPr/>
          </p:nvSpPr>
          <p:spPr>
            <a:xfrm>
              <a:off x="5535279" y="2924356"/>
              <a:ext cx="1915065" cy="923027"/>
            </a:xfrm>
            <a:prstGeom prst="rect">
              <a:avLst/>
            </a:prstGeom>
            <a:solidFill>
              <a:srgbClr val="8439B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Step 6</a:t>
              </a:r>
            </a:p>
            <a:p>
              <a:pPr algn="ctr"/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Implement</a:t>
              </a:r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the</a:t>
              </a:r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intervention</a:t>
              </a:r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plan. Monitor </a:t>
              </a:r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process</a:t>
              </a:r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and </a:t>
              </a:r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results</a:t>
              </a:r>
              <a:endParaRPr lang="nl-NL" sz="16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AE97F385-D29E-4910-1362-78CB3FAC30FB}"/>
                </a:ext>
              </a:extLst>
            </p:cNvPr>
            <p:cNvSpPr/>
            <p:nvPr/>
          </p:nvSpPr>
          <p:spPr>
            <a:xfrm>
              <a:off x="3047998" y="2924356"/>
              <a:ext cx="1915065" cy="923027"/>
            </a:xfrm>
            <a:prstGeom prst="rect">
              <a:avLst/>
            </a:prstGeom>
            <a:solidFill>
              <a:srgbClr val="8439B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Step 7</a:t>
              </a:r>
            </a:p>
            <a:p>
              <a:pPr algn="ctr"/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Evaluate</a:t>
              </a:r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process</a:t>
              </a:r>
              <a:r>
                <a:rPr lang="nl-NL" sz="1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and </a:t>
              </a:r>
              <a:r>
                <a:rPr lang="nl-NL" sz="16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results</a:t>
              </a:r>
              <a:endParaRPr lang="nl-NL" sz="16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2" name="Pijl: rechts 11">
              <a:extLst>
                <a:ext uri="{FF2B5EF4-FFF2-40B4-BE49-F238E27FC236}">
                  <a16:creationId xmlns:a16="http://schemas.microsoft.com/office/drawing/2014/main" id="{E0A54A09-C2CA-387A-B2D1-4226C384171D}"/>
                </a:ext>
              </a:extLst>
            </p:cNvPr>
            <p:cNvSpPr/>
            <p:nvPr/>
          </p:nvSpPr>
          <p:spPr>
            <a:xfrm>
              <a:off x="2493034" y="1820174"/>
              <a:ext cx="563590" cy="69011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 b="1">
                <a:solidFill>
                  <a:schemeClr val="bg1"/>
                </a:solidFill>
              </a:endParaRPr>
            </a:p>
          </p:txBody>
        </p:sp>
        <p:sp>
          <p:nvSpPr>
            <p:cNvPr id="13" name="Pijl: rechts 12">
              <a:extLst>
                <a:ext uri="{FF2B5EF4-FFF2-40B4-BE49-F238E27FC236}">
                  <a16:creationId xmlns:a16="http://schemas.microsoft.com/office/drawing/2014/main" id="{F569898F-C576-7160-EA87-14C164D4E6E2}"/>
                </a:ext>
              </a:extLst>
            </p:cNvPr>
            <p:cNvSpPr/>
            <p:nvPr/>
          </p:nvSpPr>
          <p:spPr>
            <a:xfrm>
              <a:off x="7450344" y="1820173"/>
              <a:ext cx="563590" cy="69011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 b="1">
                <a:solidFill>
                  <a:schemeClr val="bg1"/>
                </a:solidFill>
              </a:endParaRPr>
            </a:p>
          </p:txBody>
        </p:sp>
        <p:sp>
          <p:nvSpPr>
            <p:cNvPr id="14" name="Pijl: rechts 13">
              <a:extLst>
                <a:ext uri="{FF2B5EF4-FFF2-40B4-BE49-F238E27FC236}">
                  <a16:creationId xmlns:a16="http://schemas.microsoft.com/office/drawing/2014/main" id="{C7E82686-D3DF-FBE6-47AE-469C4FEA9FBE}"/>
                </a:ext>
              </a:extLst>
            </p:cNvPr>
            <p:cNvSpPr/>
            <p:nvPr/>
          </p:nvSpPr>
          <p:spPr>
            <a:xfrm flipH="1">
              <a:off x="7450344" y="3316858"/>
              <a:ext cx="563590" cy="69011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 b="1">
                <a:solidFill>
                  <a:schemeClr val="bg1"/>
                </a:solidFill>
              </a:endParaRPr>
            </a:p>
          </p:txBody>
        </p:sp>
        <p:sp>
          <p:nvSpPr>
            <p:cNvPr id="15" name="Pijl: rechts 14">
              <a:extLst>
                <a:ext uri="{FF2B5EF4-FFF2-40B4-BE49-F238E27FC236}">
                  <a16:creationId xmlns:a16="http://schemas.microsoft.com/office/drawing/2014/main" id="{78D42695-0288-7529-34F1-B45BCE174D4D}"/>
                </a:ext>
              </a:extLst>
            </p:cNvPr>
            <p:cNvSpPr/>
            <p:nvPr/>
          </p:nvSpPr>
          <p:spPr>
            <a:xfrm>
              <a:off x="4971689" y="1841703"/>
              <a:ext cx="563590" cy="69011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 b="1">
                <a:solidFill>
                  <a:schemeClr val="bg1"/>
                </a:solidFill>
              </a:endParaRPr>
            </a:p>
          </p:txBody>
        </p:sp>
        <p:sp>
          <p:nvSpPr>
            <p:cNvPr id="16" name="Pijl: rechts 15">
              <a:extLst>
                <a:ext uri="{FF2B5EF4-FFF2-40B4-BE49-F238E27FC236}">
                  <a16:creationId xmlns:a16="http://schemas.microsoft.com/office/drawing/2014/main" id="{9505E11B-8D75-5606-52CD-04646251FECE}"/>
                </a:ext>
              </a:extLst>
            </p:cNvPr>
            <p:cNvSpPr/>
            <p:nvPr/>
          </p:nvSpPr>
          <p:spPr>
            <a:xfrm flipH="1">
              <a:off x="4963064" y="3351363"/>
              <a:ext cx="563590" cy="69011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 b="1">
                <a:solidFill>
                  <a:schemeClr val="bg1"/>
                </a:solidFill>
              </a:endParaRPr>
            </a:p>
          </p:txBody>
        </p:sp>
        <p:sp>
          <p:nvSpPr>
            <p:cNvPr id="17" name="Pijl: rechts 16">
              <a:extLst>
                <a:ext uri="{FF2B5EF4-FFF2-40B4-BE49-F238E27FC236}">
                  <a16:creationId xmlns:a16="http://schemas.microsoft.com/office/drawing/2014/main" id="{3AA64B31-2904-9942-A701-8DFCEAACE0B1}"/>
                </a:ext>
              </a:extLst>
            </p:cNvPr>
            <p:cNvSpPr/>
            <p:nvPr/>
          </p:nvSpPr>
          <p:spPr>
            <a:xfrm rot="16200000" flipH="1">
              <a:off x="8651855" y="2578825"/>
              <a:ext cx="563590" cy="110135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 b="1">
                <a:solidFill>
                  <a:schemeClr val="bg1"/>
                </a:solidFill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C7D95883-73BC-28E5-8915-B6829FD60138}"/>
                </a:ext>
              </a:extLst>
            </p:cNvPr>
            <p:cNvSpPr/>
            <p:nvPr/>
          </p:nvSpPr>
          <p:spPr>
            <a:xfrm rot="5400000">
              <a:off x="4612344" y="2036240"/>
              <a:ext cx="36000" cy="122495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 b="1">
                <a:solidFill>
                  <a:schemeClr val="bg1"/>
                </a:solidFill>
              </a:endParaRPr>
            </a:p>
          </p:txBody>
        </p:sp>
        <p:sp>
          <p:nvSpPr>
            <p:cNvPr id="19" name="Pijl: rechts 18">
              <a:extLst>
                <a:ext uri="{FF2B5EF4-FFF2-40B4-BE49-F238E27FC236}">
                  <a16:creationId xmlns:a16="http://schemas.microsoft.com/office/drawing/2014/main" id="{91538869-FE6D-19D5-2653-4B78B7F9DEBA}"/>
                </a:ext>
              </a:extLst>
            </p:cNvPr>
            <p:cNvSpPr/>
            <p:nvPr/>
          </p:nvSpPr>
          <p:spPr>
            <a:xfrm rot="5400000" flipH="1">
              <a:off x="4836656" y="2233645"/>
              <a:ext cx="755998" cy="11013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 b="1">
                <a:solidFill>
                  <a:schemeClr val="bg1"/>
                </a:solidFill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CD54847A-F90D-1ADE-5FEE-D2E48AC7585C}"/>
                </a:ext>
              </a:extLst>
            </p:cNvPr>
            <p:cNvSpPr/>
            <p:nvPr/>
          </p:nvSpPr>
          <p:spPr>
            <a:xfrm rot="10800000" flipH="1">
              <a:off x="3945144" y="2629262"/>
              <a:ext cx="69012" cy="28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 b="1">
                <a:solidFill>
                  <a:schemeClr val="bg1"/>
                </a:solidFill>
              </a:endParaRPr>
            </a:p>
          </p:txBody>
        </p:sp>
      </p:grp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652F10B-DD8E-7FF3-ADBF-7DEFE03C5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21" name="Tijdelijke aanduiding voor voettekst 20">
            <a:extLst>
              <a:ext uri="{FF2B5EF4-FFF2-40B4-BE49-F238E27FC236}">
                <a16:creationId xmlns:a16="http://schemas.microsoft.com/office/drawing/2014/main" id="{F74B2003-F640-B160-0C8D-86388F3D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22" name="Tijdelijke aanduiding voor dianummer 21">
            <a:extLst>
              <a:ext uri="{FF2B5EF4-FFF2-40B4-BE49-F238E27FC236}">
                <a16:creationId xmlns:a16="http://schemas.microsoft.com/office/drawing/2014/main" id="{B895069C-8B69-B270-545B-A464AC482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7160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151678-4F8F-72C0-A6D4-C2BE810CD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StCoREx</a:t>
            </a:r>
            <a:endParaRPr lang="nl-NL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2543088C-F77C-35BA-7774-95138A17F65A}"/>
              </a:ext>
            </a:extLst>
          </p:cNvPr>
          <p:cNvSpPr/>
          <p:nvPr/>
        </p:nvSpPr>
        <p:spPr>
          <a:xfrm>
            <a:off x="4506686" y="1776568"/>
            <a:ext cx="2168525" cy="5021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25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StiCoREx</a:t>
            </a:r>
            <a:endParaRPr lang="nl-NL" sz="1125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A111B49-8F99-1B4C-9050-993B2B0A08EA}"/>
              </a:ext>
            </a:extLst>
          </p:cNvPr>
          <p:cNvSpPr/>
          <p:nvPr/>
        </p:nvSpPr>
        <p:spPr>
          <a:xfrm>
            <a:off x="898584" y="2840537"/>
            <a:ext cx="2168525" cy="4840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Stimulating</a:t>
            </a:r>
            <a:endParaRPr lang="nl-NL" sz="1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CAB95FAC-9652-C8F5-D52B-2CF46A56A3BB}"/>
              </a:ext>
            </a:extLst>
          </p:cNvPr>
          <p:cNvSpPr/>
          <p:nvPr/>
        </p:nvSpPr>
        <p:spPr>
          <a:xfrm>
            <a:off x="2037199" y="3872578"/>
            <a:ext cx="1029757" cy="23534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 dirty="0" err="1">
                <a:solidFill>
                  <a:schemeClr val="tx1"/>
                </a:solidFill>
                <a:cs typeface="Times New Roman" panose="02020603050405020304" pitchFamily="18" charset="0"/>
              </a:rPr>
              <a:t>Stimulate</a:t>
            </a:r>
            <a:r>
              <a:rPr lang="nl-NL" sz="11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nl-NL" sz="1100" dirty="0" err="1">
                <a:solidFill>
                  <a:schemeClr val="tx1"/>
                </a:solidFill>
                <a:cs typeface="Times New Roman" panose="02020603050405020304" pitchFamily="18" charset="0"/>
              </a:rPr>
              <a:t>the</a:t>
            </a:r>
            <a:r>
              <a:rPr lang="nl-NL" sz="11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nl-NL" sz="1100" dirty="0" err="1">
                <a:solidFill>
                  <a:schemeClr val="tx1"/>
                </a:solidFill>
                <a:cs typeface="Times New Roman" panose="02020603050405020304" pitchFamily="18" charset="0"/>
              </a:rPr>
              <a:t>learner</a:t>
            </a:r>
            <a:r>
              <a:rPr lang="nl-NL" sz="1100" dirty="0">
                <a:solidFill>
                  <a:schemeClr val="tx1"/>
                </a:solidFill>
                <a:cs typeface="Times New Roman" panose="02020603050405020304" pitchFamily="18" charset="0"/>
              </a:rPr>
              <a:t> by </a:t>
            </a:r>
            <a:r>
              <a:rPr lang="nl-NL" sz="11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creating</a:t>
            </a:r>
            <a:r>
              <a:rPr lang="nl-NL" sz="11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nl-NL" sz="1100" dirty="0" err="1">
                <a:solidFill>
                  <a:schemeClr val="tx1"/>
                </a:solidFill>
                <a:cs typeface="Times New Roman" panose="02020603050405020304" pitchFamily="18" charset="0"/>
              </a:rPr>
              <a:t>attractive</a:t>
            </a:r>
            <a:r>
              <a:rPr lang="nl-NL" sz="11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nl-NL" sz="1100" dirty="0" err="1">
                <a:solidFill>
                  <a:schemeClr val="tx1"/>
                </a:solidFill>
                <a:cs typeface="Times New Roman" panose="02020603050405020304" pitchFamily="18" charset="0"/>
              </a:rPr>
              <a:t>opportunities</a:t>
            </a:r>
            <a:r>
              <a:rPr lang="nl-NL" sz="11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nl-NL" sz="1100" dirty="0" err="1">
                <a:solidFill>
                  <a:schemeClr val="tx1"/>
                </a:solidFill>
                <a:cs typeface="Times New Roman" panose="02020603050405020304" pitchFamily="18" charset="0"/>
              </a:rPr>
              <a:t>to</a:t>
            </a:r>
            <a:r>
              <a:rPr lang="nl-NL" sz="11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nl-NL" sz="1100" dirty="0" err="1">
                <a:solidFill>
                  <a:schemeClr val="tx1"/>
                </a:solidFill>
                <a:cs typeface="Times New Roman" panose="02020603050405020304" pitchFamily="18" charset="0"/>
              </a:rPr>
              <a:t>develop</a:t>
            </a:r>
            <a:r>
              <a:rPr lang="nl-NL" sz="1100" dirty="0">
                <a:solidFill>
                  <a:schemeClr val="tx1"/>
                </a:solidFill>
                <a:cs typeface="Times New Roman" panose="02020603050405020304" pitchFamily="18" charset="0"/>
              </a:rPr>
              <a:t> in </a:t>
            </a:r>
            <a:r>
              <a:rPr lang="nl-NL" sz="1100" dirty="0" err="1">
                <a:solidFill>
                  <a:schemeClr val="tx1"/>
                </a:solidFill>
                <a:cs typeface="Times New Roman" panose="02020603050405020304" pitchFamily="18" charset="0"/>
              </a:rPr>
              <a:t>the</a:t>
            </a:r>
            <a:r>
              <a:rPr lang="nl-NL" sz="1100" dirty="0">
                <a:solidFill>
                  <a:schemeClr val="tx1"/>
                </a:solidFill>
                <a:cs typeface="Times New Roman" panose="02020603050405020304" pitchFamily="18" charset="0"/>
              </a:rPr>
              <a:t> domain of </a:t>
            </a:r>
            <a:r>
              <a:rPr lang="nl-NL" sz="1100" dirty="0" err="1">
                <a:solidFill>
                  <a:schemeClr val="tx1"/>
                </a:solidFill>
                <a:cs typeface="Times New Roman" panose="02020603050405020304" pitchFamily="18" charset="0"/>
              </a:rPr>
              <a:t>the</a:t>
            </a:r>
            <a:r>
              <a:rPr lang="nl-NL" sz="11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nl-NL" sz="1100" dirty="0" err="1">
                <a:solidFill>
                  <a:schemeClr val="tx1"/>
                </a:solidFill>
                <a:cs typeface="Times New Roman" panose="02020603050405020304" pitchFamily="18" charset="0"/>
              </a:rPr>
              <a:t>learning</a:t>
            </a:r>
            <a:r>
              <a:rPr lang="nl-NL" sz="1100" dirty="0">
                <a:solidFill>
                  <a:schemeClr val="tx1"/>
                </a:solidFill>
                <a:cs typeface="Times New Roman" panose="02020603050405020304" pitchFamily="18" charset="0"/>
              </a:rPr>
              <a:t> LD/DD.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0436837A-DE0F-029B-9A16-294D191698C9}"/>
              </a:ext>
            </a:extLst>
          </p:cNvPr>
          <p:cNvSpPr/>
          <p:nvPr/>
        </p:nvSpPr>
        <p:spPr>
          <a:xfrm>
            <a:off x="3294205" y="2840537"/>
            <a:ext cx="2168525" cy="4840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Compensating</a:t>
            </a:r>
            <a:endParaRPr lang="nl-NL" sz="1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4981C67F-38F4-0F97-4996-B0663E63DE6F}"/>
              </a:ext>
            </a:extLst>
          </p:cNvPr>
          <p:cNvSpPr/>
          <p:nvPr/>
        </p:nvSpPr>
        <p:spPr>
          <a:xfrm>
            <a:off x="5689825" y="2840537"/>
            <a:ext cx="2168524" cy="4840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Remediating</a:t>
            </a:r>
            <a:endParaRPr lang="nl-NL" sz="1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1525CC95-DD3B-0AB6-10DD-7C3A2C2C5C6F}"/>
              </a:ext>
            </a:extLst>
          </p:cNvPr>
          <p:cNvSpPr/>
          <p:nvPr/>
        </p:nvSpPr>
        <p:spPr>
          <a:xfrm>
            <a:off x="8085445" y="2845459"/>
            <a:ext cx="2168524" cy="484069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Exemption</a:t>
            </a:r>
            <a:endParaRPr lang="nl-NL" sz="1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08C2AAF7-1A86-4AD3-B256-23AE4C1F8026}"/>
              </a:ext>
            </a:extLst>
          </p:cNvPr>
          <p:cNvSpPr/>
          <p:nvPr/>
        </p:nvSpPr>
        <p:spPr>
          <a:xfrm>
            <a:off x="898584" y="3863629"/>
            <a:ext cx="1032661" cy="23534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 dirty="0" err="1">
                <a:solidFill>
                  <a:schemeClr val="tx1"/>
                </a:solidFill>
                <a:cs typeface="Times New Roman" panose="02020603050405020304" pitchFamily="18" charset="0"/>
              </a:rPr>
              <a:t>Stimulate</a:t>
            </a:r>
            <a:r>
              <a:rPr lang="nl-NL" sz="11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nl-NL" sz="1100" dirty="0" err="1">
                <a:solidFill>
                  <a:schemeClr val="tx1"/>
                </a:solidFill>
                <a:cs typeface="Times New Roman" panose="02020603050405020304" pitchFamily="18" charset="0"/>
              </a:rPr>
              <a:t>the</a:t>
            </a:r>
            <a:r>
              <a:rPr lang="nl-NL" sz="11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nl-NL" sz="1100" dirty="0" err="1">
                <a:solidFill>
                  <a:schemeClr val="tx1"/>
                </a:solidFill>
                <a:cs typeface="Times New Roman" panose="02020603050405020304" pitchFamily="18" charset="0"/>
              </a:rPr>
              <a:t>learner</a:t>
            </a:r>
            <a:r>
              <a:rPr lang="nl-NL" sz="1100" dirty="0">
                <a:solidFill>
                  <a:schemeClr val="tx1"/>
                </a:solidFill>
                <a:cs typeface="Times New Roman" panose="02020603050405020304" pitchFamily="18" charset="0"/>
              </a:rPr>
              <a:t> by </a:t>
            </a:r>
            <a:r>
              <a:rPr lang="nl-NL" sz="11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creating</a:t>
            </a:r>
            <a:r>
              <a:rPr lang="nl-NL" sz="11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nl-NL" sz="1100" dirty="0" err="1">
                <a:solidFill>
                  <a:schemeClr val="tx1"/>
                </a:solidFill>
                <a:cs typeface="Times New Roman" panose="02020603050405020304" pitchFamily="18" charset="0"/>
              </a:rPr>
              <a:t>opportunities</a:t>
            </a:r>
            <a:r>
              <a:rPr lang="nl-NL" sz="1100" dirty="0">
                <a:solidFill>
                  <a:schemeClr val="tx1"/>
                </a:solidFill>
                <a:cs typeface="Times New Roman" panose="02020603050405020304" pitchFamily="18" charset="0"/>
              </a:rPr>
              <a:t> for talent development.</a:t>
            </a:r>
            <a:endParaRPr lang="nl-NL" sz="1100" dirty="0"/>
          </a:p>
          <a:p>
            <a:pPr algn="ctr"/>
            <a:endParaRPr lang="nl-NL" sz="11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DF7C545E-4F67-1AF4-79E8-A185375B172B}"/>
              </a:ext>
            </a:extLst>
          </p:cNvPr>
          <p:cNvSpPr/>
          <p:nvPr/>
        </p:nvSpPr>
        <p:spPr>
          <a:xfrm>
            <a:off x="4431444" y="3875938"/>
            <a:ext cx="1031286" cy="23437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 dirty="0">
                <a:solidFill>
                  <a:schemeClr val="tx1"/>
                </a:solidFill>
                <a:cs typeface="Times New Roman" panose="02020603050405020304" pitchFamily="18" charset="0"/>
              </a:rPr>
              <a:t>Offer </a:t>
            </a:r>
            <a:r>
              <a:rPr lang="nl-NL" sz="1100" dirty="0" err="1">
                <a:solidFill>
                  <a:schemeClr val="tx1"/>
                </a:solidFill>
                <a:cs typeface="Times New Roman" panose="02020603050405020304" pitchFamily="18" charset="0"/>
              </a:rPr>
              <a:t>strategies</a:t>
            </a:r>
            <a:r>
              <a:rPr lang="nl-NL" sz="1100" dirty="0">
                <a:solidFill>
                  <a:schemeClr val="tx1"/>
                </a:solidFill>
                <a:cs typeface="Times New Roman" panose="02020603050405020304" pitchFamily="18" charset="0"/>
              </a:rPr>
              <a:t> and tools for </a:t>
            </a:r>
            <a:r>
              <a:rPr lang="nl-NL" sz="11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compensation</a:t>
            </a:r>
            <a:r>
              <a:rPr lang="nl-NL" sz="11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nl-NL" sz="1100" dirty="0" err="1">
                <a:solidFill>
                  <a:schemeClr val="tx1"/>
                </a:solidFill>
                <a:cs typeface="Times New Roman" panose="02020603050405020304" pitchFamily="18" charset="0"/>
              </a:rPr>
              <a:t>based</a:t>
            </a:r>
            <a:r>
              <a:rPr lang="nl-NL" sz="1100" dirty="0">
                <a:solidFill>
                  <a:schemeClr val="tx1"/>
                </a:solidFill>
                <a:cs typeface="Times New Roman" panose="02020603050405020304" pitchFamily="18" charset="0"/>
              </a:rPr>
              <a:t> on </a:t>
            </a:r>
            <a:r>
              <a:rPr lang="nl-NL" sz="1100" dirty="0" err="1">
                <a:solidFill>
                  <a:schemeClr val="tx1"/>
                </a:solidFill>
                <a:cs typeface="Times New Roman" panose="02020603050405020304" pitchFamily="18" charset="0"/>
              </a:rPr>
              <a:t>ecological</a:t>
            </a:r>
            <a:r>
              <a:rPr lang="nl-NL" sz="1100" dirty="0">
                <a:solidFill>
                  <a:schemeClr val="tx1"/>
                </a:solidFill>
                <a:cs typeface="Times New Roman" panose="02020603050405020304" pitchFamily="18" charset="0"/>
              </a:rPr>
              <a:t> support.</a:t>
            </a:r>
          </a:p>
          <a:p>
            <a:pPr algn="ctr"/>
            <a:endParaRPr lang="nl-NL" sz="11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627D01D-A1DE-D99D-4B9C-C74704DCD775}"/>
              </a:ext>
            </a:extLst>
          </p:cNvPr>
          <p:cNvSpPr/>
          <p:nvPr/>
        </p:nvSpPr>
        <p:spPr>
          <a:xfrm>
            <a:off x="3294205" y="3875938"/>
            <a:ext cx="1031286" cy="23437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 dirty="0">
                <a:solidFill>
                  <a:schemeClr val="tx1"/>
                </a:solidFill>
                <a:cs typeface="Times New Roman" panose="02020603050405020304" pitchFamily="18" charset="0"/>
              </a:rPr>
              <a:t>Accept that there are </a:t>
            </a:r>
            <a:r>
              <a:rPr lang="nl-NL" sz="1100" dirty="0" err="1">
                <a:solidFill>
                  <a:schemeClr val="tx1"/>
                </a:solidFill>
                <a:cs typeface="Times New Roman" panose="02020603050405020304" pitchFamily="18" charset="0"/>
              </a:rPr>
              <a:t>limitations</a:t>
            </a:r>
            <a:r>
              <a:rPr lang="nl-NL" sz="1100" dirty="0">
                <a:solidFill>
                  <a:schemeClr val="tx1"/>
                </a:solidFill>
                <a:cs typeface="Times New Roman" panose="02020603050405020304" pitchFamily="18" charset="0"/>
              </a:rPr>
              <a:t> on what the learner can compensate for based on their talents in addition to what they are </a:t>
            </a:r>
            <a:r>
              <a:rPr lang="nl-NL" sz="11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compensating</a:t>
            </a:r>
            <a:r>
              <a:rPr lang="nl-NL" sz="1100" dirty="0">
                <a:solidFill>
                  <a:schemeClr val="tx1"/>
                </a:solidFill>
                <a:cs typeface="Times New Roman" panose="02020603050405020304" pitchFamily="18" charset="0"/>
              </a:rPr>
              <a:t> for </a:t>
            </a:r>
            <a:r>
              <a:rPr lang="nl-NL" sz="1100" dirty="0" err="1">
                <a:solidFill>
                  <a:schemeClr val="tx1"/>
                </a:solidFill>
                <a:cs typeface="Times New Roman" panose="02020603050405020304" pitchFamily="18" charset="0"/>
              </a:rPr>
              <a:t>already</a:t>
            </a:r>
            <a:r>
              <a:rPr lang="nl-NL" sz="1100" dirty="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D9E8973-77D2-2DCF-C1B4-4E9B2A5DFC30}"/>
              </a:ext>
            </a:extLst>
          </p:cNvPr>
          <p:cNvSpPr/>
          <p:nvPr/>
        </p:nvSpPr>
        <p:spPr>
          <a:xfrm>
            <a:off x="5684946" y="3878327"/>
            <a:ext cx="2168524" cy="2336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 dirty="0">
                <a:solidFill>
                  <a:schemeClr val="tx1"/>
                </a:solidFill>
                <a:cs typeface="Times New Roman" panose="02020603050405020304" pitchFamily="18" charset="0"/>
              </a:rPr>
              <a:t>Offer remediation based on a ‘gifted approach to </a:t>
            </a:r>
            <a:r>
              <a:rPr lang="nl-NL" sz="1100" dirty="0" err="1">
                <a:solidFill>
                  <a:schemeClr val="tx1"/>
                </a:solidFill>
                <a:cs typeface="Times New Roman" panose="02020603050405020304" pitchFamily="18" charset="0"/>
              </a:rPr>
              <a:t>learning</a:t>
            </a:r>
            <a:r>
              <a:rPr lang="nl-NL" sz="1100" dirty="0">
                <a:solidFill>
                  <a:schemeClr val="tx1"/>
                </a:solidFill>
                <a:cs typeface="Times New Roman" panose="02020603050405020304" pitchFamily="18" charset="0"/>
              </a:rPr>
              <a:t>’.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11A857EC-0F0D-9D71-6226-C0CDAAD91A99}"/>
              </a:ext>
            </a:extLst>
          </p:cNvPr>
          <p:cNvSpPr/>
          <p:nvPr/>
        </p:nvSpPr>
        <p:spPr>
          <a:xfrm>
            <a:off x="8085445" y="3869075"/>
            <a:ext cx="2168524" cy="2336773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 dirty="0">
                <a:solidFill>
                  <a:schemeClr val="tx1"/>
                </a:solidFill>
                <a:cs typeface="Times New Roman" panose="02020603050405020304" pitchFamily="18" charset="0"/>
              </a:rPr>
              <a:t>Respect that being 2E comes with limitations in the domain of the LD/DD.</a:t>
            </a:r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C1F1D633-C2B8-618D-E1E3-2E2DAA9B5845}"/>
              </a:ext>
            </a:extLst>
          </p:cNvPr>
          <p:cNvGrpSpPr/>
          <p:nvPr/>
        </p:nvGrpSpPr>
        <p:grpSpPr>
          <a:xfrm>
            <a:off x="1414914" y="3324606"/>
            <a:ext cx="1132206" cy="532814"/>
            <a:chOff x="3731663" y="2751828"/>
            <a:chExt cx="1292400" cy="466736"/>
          </a:xfrm>
        </p:grpSpPr>
        <p:cxnSp>
          <p:nvCxnSpPr>
            <p:cNvPr id="29" name="Rechte verbindingslijn 28">
              <a:extLst>
                <a:ext uri="{FF2B5EF4-FFF2-40B4-BE49-F238E27FC236}">
                  <a16:creationId xmlns:a16="http://schemas.microsoft.com/office/drawing/2014/main" id="{F497A8A1-96E0-3F55-3096-88B4E949CE26}"/>
                </a:ext>
              </a:extLst>
            </p:cNvPr>
            <p:cNvCxnSpPr>
              <a:cxnSpLocks/>
            </p:cNvCxnSpPr>
            <p:nvPr/>
          </p:nvCxnSpPr>
          <p:spPr>
            <a:xfrm>
              <a:off x="3731663" y="2958860"/>
              <a:ext cx="129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chte verbindingslijn 29">
              <a:extLst>
                <a:ext uri="{FF2B5EF4-FFF2-40B4-BE49-F238E27FC236}">
                  <a16:creationId xmlns:a16="http://schemas.microsoft.com/office/drawing/2014/main" id="{89B28D78-8801-4FC2-6A09-8F41807D70B9}"/>
                </a:ext>
              </a:extLst>
            </p:cNvPr>
            <p:cNvCxnSpPr/>
            <p:nvPr/>
          </p:nvCxnSpPr>
          <p:spPr>
            <a:xfrm flipH="1">
              <a:off x="4380735" y="2751828"/>
              <a:ext cx="1" cy="207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chte verbindingslijn met pijl 30">
              <a:extLst>
                <a:ext uri="{FF2B5EF4-FFF2-40B4-BE49-F238E27FC236}">
                  <a16:creationId xmlns:a16="http://schemas.microsoft.com/office/drawing/2014/main" id="{2B923F97-F4E1-D186-71D3-C8C1B2987496}"/>
                </a:ext>
              </a:extLst>
            </p:cNvPr>
            <p:cNvCxnSpPr>
              <a:cxnSpLocks/>
            </p:cNvCxnSpPr>
            <p:nvPr/>
          </p:nvCxnSpPr>
          <p:spPr>
            <a:xfrm>
              <a:off x="3731663" y="2958860"/>
              <a:ext cx="0" cy="2544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chte verbindingslijn met pijl 31">
              <a:extLst>
                <a:ext uri="{FF2B5EF4-FFF2-40B4-BE49-F238E27FC236}">
                  <a16:creationId xmlns:a16="http://schemas.microsoft.com/office/drawing/2014/main" id="{AF6C39FF-67FF-B84B-B858-288167484811}"/>
                </a:ext>
              </a:extLst>
            </p:cNvPr>
            <p:cNvCxnSpPr>
              <a:cxnSpLocks/>
            </p:cNvCxnSpPr>
            <p:nvPr/>
          </p:nvCxnSpPr>
          <p:spPr>
            <a:xfrm>
              <a:off x="5023957" y="2964087"/>
              <a:ext cx="0" cy="2544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EA0A5B18-1383-AEB2-7A89-75D0C5D97B82}"/>
              </a:ext>
            </a:extLst>
          </p:cNvPr>
          <p:cNvGrpSpPr/>
          <p:nvPr/>
        </p:nvGrpSpPr>
        <p:grpSpPr>
          <a:xfrm>
            <a:off x="1958781" y="2305806"/>
            <a:ext cx="7232193" cy="532814"/>
            <a:chOff x="3731663" y="2751828"/>
            <a:chExt cx="1292400" cy="466736"/>
          </a:xfrm>
        </p:grpSpPr>
        <p:cxnSp>
          <p:nvCxnSpPr>
            <p:cNvPr id="25" name="Rechte verbindingslijn 24">
              <a:extLst>
                <a:ext uri="{FF2B5EF4-FFF2-40B4-BE49-F238E27FC236}">
                  <a16:creationId xmlns:a16="http://schemas.microsoft.com/office/drawing/2014/main" id="{54ED30EF-88C3-E2B8-5B6B-380D3A45B8D1}"/>
                </a:ext>
              </a:extLst>
            </p:cNvPr>
            <p:cNvCxnSpPr>
              <a:cxnSpLocks/>
            </p:cNvCxnSpPr>
            <p:nvPr/>
          </p:nvCxnSpPr>
          <p:spPr>
            <a:xfrm>
              <a:off x="3731663" y="2958860"/>
              <a:ext cx="129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B5D95C2B-0D2C-C470-14AA-5D77A3E0558C}"/>
                </a:ext>
              </a:extLst>
            </p:cNvPr>
            <p:cNvCxnSpPr/>
            <p:nvPr/>
          </p:nvCxnSpPr>
          <p:spPr>
            <a:xfrm flipH="1">
              <a:off x="4380735" y="2751828"/>
              <a:ext cx="1" cy="207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chte verbindingslijn met pijl 26">
              <a:extLst>
                <a:ext uri="{FF2B5EF4-FFF2-40B4-BE49-F238E27FC236}">
                  <a16:creationId xmlns:a16="http://schemas.microsoft.com/office/drawing/2014/main" id="{663F519E-F868-0C1B-9096-C48093DD2051}"/>
                </a:ext>
              </a:extLst>
            </p:cNvPr>
            <p:cNvCxnSpPr>
              <a:cxnSpLocks/>
            </p:cNvCxnSpPr>
            <p:nvPr/>
          </p:nvCxnSpPr>
          <p:spPr>
            <a:xfrm>
              <a:off x="3731663" y="2958860"/>
              <a:ext cx="0" cy="2544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chte verbindingslijn met pijl 27">
              <a:extLst>
                <a:ext uri="{FF2B5EF4-FFF2-40B4-BE49-F238E27FC236}">
                  <a16:creationId xmlns:a16="http://schemas.microsoft.com/office/drawing/2014/main" id="{1248072B-31AD-2C77-905C-76C11FE6321A}"/>
                </a:ext>
              </a:extLst>
            </p:cNvPr>
            <p:cNvCxnSpPr>
              <a:cxnSpLocks/>
            </p:cNvCxnSpPr>
            <p:nvPr/>
          </p:nvCxnSpPr>
          <p:spPr>
            <a:xfrm>
              <a:off x="5023957" y="2964087"/>
              <a:ext cx="0" cy="2544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EB046A84-0A84-D345-D752-66AD95B30EFB}"/>
              </a:ext>
            </a:extLst>
          </p:cNvPr>
          <p:cNvCxnSpPr>
            <a:cxnSpLocks/>
          </p:cNvCxnSpPr>
          <p:nvPr/>
        </p:nvCxnSpPr>
        <p:spPr>
          <a:xfrm>
            <a:off x="4375951" y="2542148"/>
            <a:ext cx="0" cy="2905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518E47B0-9CDD-D23F-CE9A-D19E1676CDBF}"/>
              </a:ext>
            </a:extLst>
          </p:cNvPr>
          <p:cNvCxnSpPr>
            <a:cxnSpLocks/>
          </p:cNvCxnSpPr>
          <p:nvPr/>
        </p:nvCxnSpPr>
        <p:spPr>
          <a:xfrm>
            <a:off x="6752276" y="2542147"/>
            <a:ext cx="0" cy="2905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B280B989-F8A2-B97C-5581-3A25671E726D}"/>
              </a:ext>
            </a:extLst>
          </p:cNvPr>
          <p:cNvCxnSpPr>
            <a:cxnSpLocks/>
            <a:stCxn id="13" idx="2"/>
            <a:endCxn id="18" idx="0"/>
          </p:cNvCxnSpPr>
          <p:nvPr/>
        </p:nvCxnSpPr>
        <p:spPr>
          <a:xfrm flipH="1">
            <a:off x="6769208" y="3324606"/>
            <a:ext cx="4879" cy="5537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B259DED6-E42D-3E1D-51FB-5BC1A16BF4E8}"/>
              </a:ext>
            </a:extLst>
          </p:cNvPr>
          <p:cNvCxnSpPr>
            <a:cxnSpLocks/>
          </p:cNvCxnSpPr>
          <p:nvPr/>
        </p:nvCxnSpPr>
        <p:spPr>
          <a:xfrm flipH="1">
            <a:off x="9186421" y="3335282"/>
            <a:ext cx="7319" cy="529237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ep 40">
            <a:extLst>
              <a:ext uri="{FF2B5EF4-FFF2-40B4-BE49-F238E27FC236}">
                <a16:creationId xmlns:a16="http://schemas.microsoft.com/office/drawing/2014/main" id="{28FE5080-D933-7698-8E7A-B2E4AA6FD00A}"/>
              </a:ext>
            </a:extLst>
          </p:cNvPr>
          <p:cNvGrpSpPr/>
          <p:nvPr/>
        </p:nvGrpSpPr>
        <p:grpSpPr>
          <a:xfrm>
            <a:off x="3784124" y="3324117"/>
            <a:ext cx="1132206" cy="532814"/>
            <a:chOff x="3731663" y="2751828"/>
            <a:chExt cx="1292400" cy="466736"/>
          </a:xfrm>
        </p:grpSpPr>
        <p:cxnSp>
          <p:nvCxnSpPr>
            <p:cNvPr id="42" name="Rechte verbindingslijn 41">
              <a:extLst>
                <a:ext uri="{FF2B5EF4-FFF2-40B4-BE49-F238E27FC236}">
                  <a16:creationId xmlns:a16="http://schemas.microsoft.com/office/drawing/2014/main" id="{D46CC729-9CF8-50B6-9FC7-C66A73BC43B5}"/>
                </a:ext>
              </a:extLst>
            </p:cNvPr>
            <p:cNvCxnSpPr>
              <a:cxnSpLocks/>
            </p:cNvCxnSpPr>
            <p:nvPr/>
          </p:nvCxnSpPr>
          <p:spPr>
            <a:xfrm>
              <a:off x="3731663" y="2958860"/>
              <a:ext cx="129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72D38EAF-4DC1-8D99-89BB-2B5363570EC5}"/>
                </a:ext>
              </a:extLst>
            </p:cNvPr>
            <p:cNvCxnSpPr/>
            <p:nvPr/>
          </p:nvCxnSpPr>
          <p:spPr>
            <a:xfrm flipH="1">
              <a:off x="4380735" y="2751828"/>
              <a:ext cx="1" cy="207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Rechte verbindingslijn met pijl 43">
              <a:extLst>
                <a:ext uri="{FF2B5EF4-FFF2-40B4-BE49-F238E27FC236}">
                  <a16:creationId xmlns:a16="http://schemas.microsoft.com/office/drawing/2014/main" id="{D9CEB319-6A0F-226E-2097-270DDAA4DD56}"/>
                </a:ext>
              </a:extLst>
            </p:cNvPr>
            <p:cNvCxnSpPr>
              <a:cxnSpLocks/>
            </p:cNvCxnSpPr>
            <p:nvPr/>
          </p:nvCxnSpPr>
          <p:spPr>
            <a:xfrm>
              <a:off x="3731663" y="2958860"/>
              <a:ext cx="0" cy="2544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Rechte verbindingslijn met pijl 44">
              <a:extLst>
                <a:ext uri="{FF2B5EF4-FFF2-40B4-BE49-F238E27FC236}">
                  <a16:creationId xmlns:a16="http://schemas.microsoft.com/office/drawing/2014/main" id="{DFA53FCA-0C67-0B8E-70FB-AE20E03C2C00}"/>
                </a:ext>
              </a:extLst>
            </p:cNvPr>
            <p:cNvCxnSpPr>
              <a:cxnSpLocks/>
            </p:cNvCxnSpPr>
            <p:nvPr/>
          </p:nvCxnSpPr>
          <p:spPr>
            <a:xfrm>
              <a:off x="5023957" y="2964087"/>
              <a:ext cx="0" cy="2544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47E9617-D1B8-ADE3-9489-28D6516E9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AA8E758-70BE-C956-62DE-E17E1113B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6750740-966B-C9DA-D0DC-1F0AE7EE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8226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46D3C0-E0AB-E912-7815-C2841321D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Multiple case </a:t>
            </a:r>
            <a:r>
              <a:rPr lang="nl-NL" dirty="0" err="1"/>
              <a:t>study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E59102-A7D3-24F9-011B-600F2D16E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000" dirty="0"/>
              <a:t>10 </a:t>
            </a:r>
            <a:r>
              <a:rPr lang="nl-NL" sz="2000" dirty="0" err="1"/>
              <a:t>years</a:t>
            </a:r>
            <a:endParaRPr lang="nl-NL" sz="2000" dirty="0"/>
          </a:p>
          <a:p>
            <a:r>
              <a:rPr lang="nl-NL" sz="2000" dirty="0"/>
              <a:t>78 </a:t>
            </a:r>
            <a:r>
              <a:rPr lang="nl-NL" sz="2000" dirty="0" err="1"/>
              <a:t>teachers</a:t>
            </a:r>
            <a:endParaRPr lang="nl-NL" sz="2000" dirty="0"/>
          </a:p>
          <a:p>
            <a:r>
              <a:rPr lang="nl-NL" sz="2000" dirty="0"/>
              <a:t>78 cases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F25C1ADC-9637-465C-AD54-D079FEF7D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530656"/>
              </p:ext>
            </p:extLst>
          </p:nvPr>
        </p:nvGraphicFramePr>
        <p:xfrm>
          <a:off x="838199" y="3789672"/>
          <a:ext cx="9067801" cy="19740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3856">
                  <a:extLst>
                    <a:ext uri="{9D8B030D-6E8A-4147-A177-3AD203B41FA5}">
                      <a16:colId xmlns:a16="http://schemas.microsoft.com/office/drawing/2014/main" val="496406722"/>
                    </a:ext>
                  </a:extLst>
                </a:gridCol>
                <a:gridCol w="2224838">
                  <a:extLst>
                    <a:ext uri="{9D8B030D-6E8A-4147-A177-3AD203B41FA5}">
                      <a16:colId xmlns:a16="http://schemas.microsoft.com/office/drawing/2014/main" val="2139098497"/>
                    </a:ext>
                  </a:extLst>
                </a:gridCol>
                <a:gridCol w="2224838">
                  <a:extLst>
                    <a:ext uri="{9D8B030D-6E8A-4147-A177-3AD203B41FA5}">
                      <a16:colId xmlns:a16="http://schemas.microsoft.com/office/drawing/2014/main" val="4150827743"/>
                    </a:ext>
                  </a:extLst>
                </a:gridCol>
                <a:gridCol w="2394269">
                  <a:extLst>
                    <a:ext uri="{9D8B030D-6E8A-4147-A177-3AD203B41FA5}">
                      <a16:colId xmlns:a16="http://schemas.microsoft.com/office/drawing/2014/main" val="3344454724"/>
                    </a:ext>
                  </a:extLst>
                </a:gridCol>
              </a:tblGrid>
              <a:tr h="396240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</a:rPr>
                        <a:t>Table 1 </a:t>
                      </a:r>
                      <a:endParaRPr lang="nl-NL" sz="12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nl-NL" sz="12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</a:rPr>
                        <a:t>The Educational Context of the Participating Teachers</a:t>
                      </a:r>
                      <a:endParaRPr lang="nl-NL" sz="12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nl-NL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9617558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nl-NL" sz="1400" kern="100" dirty="0">
                          <a:solidFill>
                            <a:schemeClr val="tx1"/>
                          </a:solidFill>
                          <a:effectLst/>
                        </a:rPr>
                        <a:t>Pull-out program*</a:t>
                      </a:r>
                      <a:endParaRPr lang="nl-NL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nl-NL" sz="1400" b="1" kern="100" dirty="0" err="1">
                          <a:effectLst/>
                        </a:rPr>
                        <a:t>Regular</a:t>
                      </a:r>
                      <a:r>
                        <a:rPr lang="nl-NL" sz="1400" b="1" kern="100" dirty="0">
                          <a:effectLst/>
                        </a:rPr>
                        <a:t> classroom</a:t>
                      </a:r>
                      <a:endParaRPr lang="nl-NL" sz="12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 b="1" kern="100" dirty="0">
                          <a:effectLst/>
                        </a:rPr>
                        <a:t>Fulltime special class for gifted learners</a:t>
                      </a:r>
                      <a:endParaRPr lang="nl-NL" sz="12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nl-NL" sz="1400" b="1" kern="100" dirty="0" err="1">
                          <a:effectLst/>
                        </a:rPr>
                        <a:t>Educational</a:t>
                      </a:r>
                      <a:r>
                        <a:rPr lang="nl-NL" sz="1400" b="1" kern="100" dirty="0">
                          <a:effectLst/>
                        </a:rPr>
                        <a:t> </a:t>
                      </a:r>
                      <a:r>
                        <a:rPr lang="nl-NL" sz="1400" b="1" kern="100" dirty="0" err="1">
                          <a:effectLst/>
                        </a:rPr>
                        <a:t>needs</a:t>
                      </a:r>
                      <a:r>
                        <a:rPr lang="nl-NL" sz="1400" b="1" kern="100" dirty="0">
                          <a:effectLst/>
                        </a:rPr>
                        <a:t> </a:t>
                      </a:r>
                      <a:r>
                        <a:rPr lang="nl-NL" sz="1400" b="1" kern="100" dirty="0" err="1">
                          <a:effectLst/>
                        </a:rPr>
                        <a:t>coordinator</a:t>
                      </a:r>
                      <a:r>
                        <a:rPr lang="nl-NL" sz="1400" b="1" kern="100" dirty="0">
                          <a:effectLst/>
                        </a:rPr>
                        <a:t>*</a:t>
                      </a:r>
                      <a:endParaRPr lang="nl-NL" sz="1200" b="1" kern="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nl-NL" sz="12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9831665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nl-NL" sz="1400" kern="1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nl-NL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nl-NL" sz="1400" kern="100" dirty="0">
                          <a:effectLst/>
                        </a:rPr>
                        <a:t>23</a:t>
                      </a:r>
                      <a:endParaRPr lang="nl-NL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nl-NL" sz="1400" kern="100" dirty="0">
                          <a:effectLst/>
                        </a:rPr>
                        <a:t>8</a:t>
                      </a:r>
                      <a:endParaRPr lang="nl-NL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nl-NL" sz="1400" kern="100" dirty="0">
                          <a:effectLst/>
                        </a:rPr>
                        <a:t>24</a:t>
                      </a:r>
                      <a:endParaRPr lang="nl-NL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8460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6CFE5D26-E775-790E-AA92-224DD4BC0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9" y="5944800"/>
            <a:ext cx="35082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nl-NL" sz="1200" dirty="0"/>
              <a:t>Note. N=78. *Either at school level or at district level.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799E891-9F30-0B8E-823F-A79D9D61B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34849AE0-B5F7-8AAA-00E3-0ECFED49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B7D3B6C0-8401-2F09-1215-AC798C166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3351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4C1E1B-B409-0B0B-2D6C-22E017F7B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Instructions</a:t>
            </a:r>
            <a:r>
              <a:rPr lang="nl-NL" dirty="0"/>
              <a:t> on 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SSP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0C40E1-F26E-13DC-8F19-FD1E4E11D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4 instructie </a:t>
            </a:r>
            <a:r>
              <a:rPr lang="nl-NL" dirty="0" err="1"/>
              <a:t>sessions</a:t>
            </a:r>
            <a:r>
              <a:rPr lang="nl-NL" dirty="0"/>
              <a:t> (</a:t>
            </a:r>
            <a:r>
              <a:rPr lang="nl-NL" dirty="0" err="1"/>
              <a:t>year</a:t>
            </a:r>
            <a:r>
              <a:rPr lang="nl-NL" dirty="0"/>
              <a:t> 2)</a:t>
            </a:r>
          </a:p>
          <a:p>
            <a:r>
              <a:rPr lang="nl-NL" dirty="0"/>
              <a:t>5 </a:t>
            </a:r>
            <a:r>
              <a:rPr lang="nl-NL" dirty="0" err="1"/>
              <a:t>individual</a:t>
            </a:r>
            <a:r>
              <a:rPr lang="nl-NL" dirty="0"/>
              <a:t> coaching </a:t>
            </a:r>
            <a:r>
              <a:rPr lang="nl-NL" dirty="0" err="1"/>
              <a:t>sessions</a:t>
            </a:r>
            <a:r>
              <a:rPr lang="nl-NL" dirty="0"/>
              <a:t> </a:t>
            </a:r>
            <a:r>
              <a:rPr lang="nl-NL" dirty="0" err="1"/>
              <a:t>focusing</a:t>
            </a:r>
            <a:r>
              <a:rPr lang="nl-NL" dirty="0"/>
              <a:t> on </a:t>
            </a:r>
            <a:r>
              <a:rPr lang="nl-NL" dirty="0" err="1"/>
              <a:t>their</a:t>
            </a:r>
            <a:r>
              <a:rPr lang="nl-NL" dirty="0"/>
              <a:t> case (</a:t>
            </a:r>
            <a:r>
              <a:rPr lang="nl-NL" dirty="0" err="1"/>
              <a:t>year</a:t>
            </a:r>
            <a:r>
              <a:rPr lang="nl-NL" dirty="0"/>
              <a:t> 2)</a:t>
            </a:r>
          </a:p>
          <a:p>
            <a:r>
              <a:rPr lang="nl-NL" dirty="0"/>
              <a:t>Series of </a:t>
            </a:r>
            <a:r>
              <a:rPr lang="nl-NL" dirty="0" err="1"/>
              <a:t>edutalks</a:t>
            </a:r>
            <a:r>
              <a:rPr lang="nl-NL" dirty="0"/>
              <a:t> </a:t>
            </a:r>
          </a:p>
          <a:p>
            <a:pPr lvl="1"/>
            <a:r>
              <a:rPr lang="nl-NL" dirty="0" err="1"/>
              <a:t>Several</a:t>
            </a:r>
            <a:r>
              <a:rPr lang="nl-NL" dirty="0"/>
              <a:t> </a:t>
            </a:r>
            <a:r>
              <a:rPr lang="nl-NL" dirty="0" err="1"/>
              <a:t>edutalks</a:t>
            </a:r>
            <a:r>
              <a:rPr lang="nl-NL" dirty="0"/>
              <a:t> per stage (SE/SI)</a:t>
            </a:r>
          </a:p>
          <a:p>
            <a:pPr lvl="1"/>
            <a:r>
              <a:rPr lang="nl-NL" dirty="0"/>
              <a:t>Per step for </a:t>
            </a:r>
            <a:r>
              <a:rPr lang="nl-NL" dirty="0" err="1"/>
              <a:t>each</a:t>
            </a:r>
            <a:r>
              <a:rPr lang="nl-NL" dirty="0"/>
              <a:t> stage (summary </a:t>
            </a:r>
            <a:r>
              <a:rPr lang="nl-NL" dirty="0" err="1"/>
              <a:t>instruction</a:t>
            </a:r>
            <a:r>
              <a:rPr lang="nl-NL" dirty="0"/>
              <a:t> </a:t>
            </a:r>
            <a:r>
              <a:rPr lang="nl-NL" dirty="0" err="1"/>
              <a:t>sessions</a:t>
            </a:r>
            <a:r>
              <a:rPr lang="nl-NL" dirty="0"/>
              <a:t>).</a:t>
            </a:r>
          </a:p>
          <a:p>
            <a:pPr lvl="1"/>
            <a:r>
              <a:rPr lang="nl-NL" dirty="0"/>
              <a:t>Free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 for </a:t>
            </a:r>
            <a:r>
              <a:rPr lang="nl-NL" dirty="0" err="1"/>
              <a:t>all</a:t>
            </a:r>
            <a:r>
              <a:rPr lang="nl-NL" dirty="0"/>
              <a:t> </a:t>
            </a:r>
            <a:r>
              <a:rPr lang="nl-NL" dirty="0" err="1"/>
              <a:t>students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2DD4EAB-9E18-A2A9-B7AC-F099A7B7D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372F495-942D-95AD-9926-47484A5A2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77CD3DE-FE5F-00B6-0D94-FA9B22D06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6127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40D2AD-1A05-8896-EF3C-7F8C7AC5F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Data analyses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09EAB631-9275-AD87-F0F5-7F65CD7277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056652"/>
              </p:ext>
            </p:extLst>
          </p:nvPr>
        </p:nvGraphicFramePr>
        <p:xfrm>
          <a:off x="838199" y="1799693"/>
          <a:ext cx="9035473" cy="46024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8146">
                  <a:extLst>
                    <a:ext uri="{9D8B030D-6E8A-4147-A177-3AD203B41FA5}">
                      <a16:colId xmlns:a16="http://schemas.microsoft.com/office/drawing/2014/main" val="1500050135"/>
                    </a:ext>
                  </a:extLst>
                </a:gridCol>
                <a:gridCol w="6677327">
                  <a:extLst>
                    <a:ext uri="{9D8B030D-6E8A-4147-A177-3AD203B41FA5}">
                      <a16:colId xmlns:a16="http://schemas.microsoft.com/office/drawing/2014/main" val="3326483991"/>
                    </a:ext>
                  </a:extLst>
                </a:gridCol>
              </a:tblGrid>
              <a:tr h="758235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nl-NL" sz="14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Evaluation Flowchart</a:t>
                      </a:r>
                      <a:endParaRPr lang="nl-NL" sz="1200" kern="10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endParaRPr lang="nl-NL" sz="12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87" marR="43587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79223"/>
                  </a:ext>
                </a:extLst>
              </a:tr>
              <a:tr h="2472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nl-NL" sz="14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Evaluation element</a:t>
                      </a:r>
                      <a:endParaRPr lang="nl-NL" sz="12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87" marR="4358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nl-NL" sz="1400" kern="1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Study</a:t>
                      </a:r>
                      <a:r>
                        <a:rPr lang="nl-NL" sz="14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 details</a:t>
                      </a:r>
                      <a:endParaRPr lang="nl-NL" sz="12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87" marR="4358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3967901"/>
                  </a:ext>
                </a:extLst>
              </a:tr>
              <a:tr h="2472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nl-NL" sz="1400" kern="100">
                          <a:solidFill>
                            <a:sysClr val="windowText" lastClr="000000"/>
                          </a:solidFill>
                          <a:effectLst/>
                        </a:rPr>
                        <a:t>Method</a:t>
                      </a:r>
                      <a:endParaRPr lang="nl-NL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87" marR="4358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nl-NL" sz="1400" kern="100">
                          <a:solidFill>
                            <a:sysClr val="windowText" lastClr="000000"/>
                          </a:solidFill>
                          <a:effectLst/>
                        </a:rPr>
                        <a:t>Multiple-case study.</a:t>
                      </a:r>
                      <a:endParaRPr lang="nl-NL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87" marR="43587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4801931"/>
                  </a:ext>
                </a:extLst>
              </a:tr>
              <a:tr h="3744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nl-NL" sz="1400" kern="100">
                          <a:solidFill>
                            <a:sysClr val="windowText" lastClr="000000"/>
                          </a:solidFill>
                          <a:effectLst/>
                        </a:rPr>
                        <a:t>Study populations</a:t>
                      </a:r>
                      <a:endParaRPr lang="nl-NL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87" marR="4358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07950" indent="-107950">
                        <a:lnSpc>
                          <a:spcPct val="107000"/>
                        </a:lnSpc>
                      </a:pPr>
                      <a:r>
                        <a:rPr lang="en-US" sz="1400" kern="100">
                          <a:solidFill>
                            <a:sysClr val="windowText" lastClr="000000"/>
                          </a:solidFill>
                          <a:effectLst/>
                        </a:rPr>
                        <a:t>Teachers, between 2013-2023 participating in the Teacher Education Program for Specialists in 2E Learners.</a:t>
                      </a:r>
                      <a:endParaRPr lang="nl-NL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87" marR="43587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1533842"/>
                  </a:ext>
                </a:extLst>
              </a:tr>
              <a:tr h="2472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nl-NL" sz="1400" kern="100">
                          <a:solidFill>
                            <a:sysClr val="windowText" lastClr="000000"/>
                          </a:solidFill>
                          <a:effectLst/>
                        </a:rPr>
                        <a:t>Sample</a:t>
                      </a:r>
                      <a:endParaRPr lang="nl-NL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87" marR="4358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nl-NL" sz="1400" kern="100">
                          <a:solidFill>
                            <a:sysClr val="windowText" lastClr="000000"/>
                          </a:solidFill>
                          <a:effectLst/>
                        </a:rPr>
                        <a:t>78 teachers.</a:t>
                      </a:r>
                      <a:endParaRPr lang="nl-NL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87" marR="43587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3163846"/>
                  </a:ext>
                </a:extLst>
              </a:tr>
              <a:tr h="2472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nl-NL" sz="1400" kern="100">
                          <a:solidFill>
                            <a:sysClr val="windowText" lastClr="000000"/>
                          </a:solidFill>
                          <a:effectLst/>
                        </a:rPr>
                        <a:t>Data sources</a:t>
                      </a:r>
                      <a:endParaRPr lang="nl-NL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87" marR="4358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>
                          <a:solidFill>
                            <a:sysClr val="windowText" lastClr="000000"/>
                          </a:solidFill>
                          <a:effectLst/>
                        </a:rPr>
                        <a:t>PechaKuchas’ recorded as videos.</a:t>
                      </a:r>
                      <a:endParaRPr lang="nl-NL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87" marR="43587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3171197"/>
                  </a:ext>
                </a:extLst>
              </a:tr>
              <a:tr h="2472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nl-NL" sz="1400" kern="100">
                          <a:solidFill>
                            <a:sysClr val="windowText" lastClr="000000"/>
                          </a:solidFill>
                          <a:effectLst/>
                        </a:rPr>
                        <a:t>Multiple case analysis</a:t>
                      </a:r>
                      <a:endParaRPr lang="nl-NL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87" marR="4358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l-NL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87" marR="43587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132977"/>
                  </a:ext>
                </a:extLst>
              </a:tr>
              <a:tr h="3744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nl-NL" sz="1400" kern="100">
                          <a:solidFill>
                            <a:sysClr val="windowText" lastClr="000000"/>
                          </a:solidFill>
                          <a:effectLst/>
                        </a:rPr>
                        <a:t>     -Open coding</a:t>
                      </a:r>
                      <a:endParaRPr lang="nl-NL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87" marR="4358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>
                          <a:solidFill>
                            <a:sysClr val="windowText" lastClr="000000"/>
                          </a:solidFill>
                          <a:effectLst/>
                        </a:rPr>
                        <a:t>Occurred by listening to the voice-over in the videos and annotating separate sentences regarding mandatory aspects.</a:t>
                      </a:r>
                      <a:endParaRPr lang="nl-NL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87" marR="43587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1130592"/>
                  </a:ext>
                </a:extLst>
              </a:tr>
              <a:tr h="1825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nl-NL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87" marR="4358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07950" indent="-107950">
                        <a:lnSpc>
                          <a:spcPct val="107000"/>
                        </a:lnSpc>
                      </a:pPr>
                      <a:r>
                        <a:rPr lang="en-US" sz="14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nl-NL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87" marR="43587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8705669"/>
                  </a:ext>
                </a:extLst>
              </a:tr>
              <a:tr h="2472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>
                          <a:solidFill>
                            <a:sysClr val="windowText" lastClr="000000"/>
                          </a:solidFill>
                          <a:effectLst/>
                        </a:rPr>
                        <a:t>     </a:t>
                      </a:r>
                      <a:r>
                        <a:rPr lang="nl-NL" sz="1400" kern="100">
                          <a:solidFill>
                            <a:sysClr val="windowText" lastClr="000000"/>
                          </a:solidFill>
                          <a:effectLst/>
                        </a:rPr>
                        <a:t>-Axial coding</a:t>
                      </a:r>
                      <a:endParaRPr lang="nl-NL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87" marR="4358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07950" indent="-107950">
                        <a:lnSpc>
                          <a:spcPct val="107000"/>
                        </a:lnSpc>
                      </a:pPr>
                      <a:r>
                        <a:rPr lang="en-US" sz="1400" kern="100">
                          <a:solidFill>
                            <a:sysClr val="windowText" lastClr="000000"/>
                          </a:solidFill>
                          <a:effectLst/>
                        </a:rPr>
                        <a:t>Occurred by identifying relationships among the open codes.</a:t>
                      </a:r>
                      <a:endParaRPr lang="nl-NL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87" marR="43587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4468277"/>
                  </a:ext>
                </a:extLst>
              </a:tr>
              <a:tr h="1825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nl-NL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87" marR="4358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nl-NL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87" marR="43587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9559542"/>
                  </a:ext>
                </a:extLst>
              </a:tr>
              <a:tr h="2472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>
                          <a:solidFill>
                            <a:sysClr val="windowText" lastClr="000000"/>
                          </a:solidFill>
                          <a:effectLst/>
                        </a:rPr>
                        <a:t>     </a:t>
                      </a:r>
                      <a:r>
                        <a:rPr lang="nl-NL" sz="1400" kern="100">
                          <a:solidFill>
                            <a:sysClr val="windowText" lastClr="000000"/>
                          </a:solidFill>
                          <a:effectLst/>
                        </a:rPr>
                        <a:t>-Selective coding</a:t>
                      </a:r>
                      <a:endParaRPr lang="nl-NL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87" marR="4358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>
                          <a:solidFill>
                            <a:sysClr val="windowText" lastClr="000000"/>
                          </a:solidFill>
                          <a:effectLst/>
                        </a:rPr>
                        <a:t>Occurred by selecting the core variable that included all of the data.</a:t>
                      </a:r>
                      <a:endParaRPr lang="nl-NL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87" marR="43587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3617058"/>
                  </a:ext>
                </a:extLst>
              </a:tr>
              <a:tr h="1825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nl-NL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87" marR="4358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07950" indent="-107950">
                        <a:lnSpc>
                          <a:spcPct val="107000"/>
                        </a:lnSpc>
                      </a:pPr>
                      <a:r>
                        <a:rPr lang="en-US" sz="1400" kern="1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nl-NL" sz="1200" kern="1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87" marR="43587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9667088"/>
                  </a:ext>
                </a:extLst>
              </a:tr>
              <a:tr h="5663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nl-NL" sz="14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Program review</a:t>
                      </a:r>
                      <a:endParaRPr lang="nl-NL" sz="12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87" marR="43587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7950" indent="-107950">
                        <a:lnSpc>
                          <a:spcPct val="107000"/>
                        </a:lnSpc>
                      </a:pPr>
                      <a:r>
                        <a:rPr lang="en-US" sz="1400" kern="100" dirty="0">
                          <a:solidFill>
                            <a:sysClr val="windowText" lastClr="000000"/>
                          </a:solidFill>
                          <a:effectLst/>
                        </a:rPr>
                        <a:t>Concluding whether teachers reviewed the SSP as successful in increasing their chances for success when addressing the needs of 2E learners.</a:t>
                      </a:r>
                      <a:endParaRPr lang="nl-NL" sz="120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87" marR="43587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3209602"/>
                  </a:ext>
                </a:extLst>
              </a:tr>
            </a:tbl>
          </a:graphicData>
        </a:graphic>
      </p:graphicFrame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96B0210-8D07-F767-ED0C-A9E3A525A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AF72C26-F506-EC1D-866B-EDC2898AF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41D184B-D0BE-6FB7-11C9-936F86B0D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1801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D53EBB-93E3-9501-D2A0-8BD90DE43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Cases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FF0CBB84-7B0C-C825-ECFF-2AC55A9FE7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974277"/>
              </p:ext>
            </p:extLst>
          </p:nvPr>
        </p:nvGraphicFramePr>
        <p:xfrm>
          <a:off x="838199" y="2049664"/>
          <a:ext cx="10239376" cy="35593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6491">
                  <a:extLst>
                    <a:ext uri="{9D8B030D-6E8A-4147-A177-3AD203B41FA5}">
                      <a16:colId xmlns:a16="http://schemas.microsoft.com/office/drawing/2014/main" val="1658054121"/>
                    </a:ext>
                  </a:extLst>
                </a:gridCol>
                <a:gridCol w="956549">
                  <a:extLst>
                    <a:ext uri="{9D8B030D-6E8A-4147-A177-3AD203B41FA5}">
                      <a16:colId xmlns:a16="http://schemas.microsoft.com/office/drawing/2014/main" val="2315573018"/>
                    </a:ext>
                  </a:extLst>
                </a:gridCol>
                <a:gridCol w="1121628">
                  <a:extLst>
                    <a:ext uri="{9D8B030D-6E8A-4147-A177-3AD203B41FA5}">
                      <a16:colId xmlns:a16="http://schemas.microsoft.com/office/drawing/2014/main" val="236791547"/>
                    </a:ext>
                  </a:extLst>
                </a:gridCol>
                <a:gridCol w="1603294">
                  <a:extLst>
                    <a:ext uri="{9D8B030D-6E8A-4147-A177-3AD203B41FA5}">
                      <a16:colId xmlns:a16="http://schemas.microsoft.com/office/drawing/2014/main" val="2362577246"/>
                    </a:ext>
                  </a:extLst>
                </a:gridCol>
                <a:gridCol w="1758196">
                  <a:extLst>
                    <a:ext uri="{9D8B030D-6E8A-4147-A177-3AD203B41FA5}">
                      <a16:colId xmlns:a16="http://schemas.microsoft.com/office/drawing/2014/main" val="2957315646"/>
                    </a:ext>
                  </a:extLst>
                </a:gridCol>
                <a:gridCol w="1441609">
                  <a:extLst>
                    <a:ext uri="{9D8B030D-6E8A-4147-A177-3AD203B41FA5}">
                      <a16:colId xmlns:a16="http://schemas.microsoft.com/office/drawing/2014/main" val="1377489239"/>
                    </a:ext>
                  </a:extLst>
                </a:gridCol>
                <a:gridCol w="1441609">
                  <a:extLst>
                    <a:ext uri="{9D8B030D-6E8A-4147-A177-3AD203B41FA5}">
                      <a16:colId xmlns:a16="http://schemas.microsoft.com/office/drawing/2014/main" val="3833551460"/>
                    </a:ext>
                  </a:extLst>
                </a:gridCol>
              </a:tblGrid>
              <a:tr h="854900"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Distribution 2E Learners</a:t>
                      </a:r>
                      <a:endParaRPr lang="nl-NL" sz="14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endParaRPr lang="nl-NL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881547"/>
                  </a:ext>
                </a:extLst>
              </a:tr>
              <a:tr h="3668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l-NL" sz="14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600" b="1" kern="100" dirty="0">
                          <a:solidFill>
                            <a:schemeClr val="tx1"/>
                          </a:solidFill>
                          <a:effectLst/>
                        </a:rPr>
                        <a:t>ASD</a:t>
                      </a:r>
                      <a:endParaRPr lang="nl-NL" sz="14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600" b="1" kern="100" dirty="0">
                          <a:solidFill>
                            <a:schemeClr val="tx1"/>
                          </a:solidFill>
                          <a:effectLst/>
                        </a:rPr>
                        <a:t>ADHD</a:t>
                      </a:r>
                      <a:endParaRPr lang="nl-NL" sz="14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600" b="1" kern="100" dirty="0" err="1">
                          <a:solidFill>
                            <a:schemeClr val="tx1"/>
                          </a:solidFill>
                          <a:effectLst/>
                        </a:rPr>
                        <a:t>Dyslexia</a:t>
                      </a:r>
                      <a:endParaRPr lang="nl-NL" sz="14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600" b="1" kern="100" dirty="0" err="1">
                          <a:solidFill>
                            <a:schemeClr val="tx1"/>
                          </a:solidFill>
                          <a:effectLst/>
                        </a:rPr>
                        <a:t>Dyscalculia</a:t>
                      </a:r>
                      <a:endParaRPr lang="nl-NL" sz="14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600" b="1" kern="100" dirty="0">
                          <a:solidFill>
                            <a:schemeClr val="tx1"/>
                          </a:solidFill>
                          <a:effectLst/>
                        </a:rPr>
                        <a:t>ES (NOD)</a:t>
                      </a:r>
                      <a:endParaRPr lang="nl-NL" sz="14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600" b="1" kern="1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nl-NL" sz="14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4504690"/>
                  </a:ext>
                </a:extLst>
              </a:tr>
              <a:tr h="114610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15000"/>
                        </a:lnSpc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</a:rPr>
                        <a:t>Diagnosis 2E based on psychological evaluation</a:t>
                      </a:r>
                      <a:endParaRPr lang="nl-NL" sz="14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600" kern="10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nl-NL" sz="14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600" kern="10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nl-NL" sz="14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600" kern="1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nl-NL" sz="14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600" kern="1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nl-NL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l-NL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600" kern="10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nl-NL" sz="14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1639624"/>
                  </a:ext>
                </a:extLst>
              </a:tr>
              <a:tr h="75646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15000"/>
                        </a:lnSpc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</a:rPr>
                        <a:t>Considered 2E but still in a prediagnostic stage</a:t>
                      </a:r>
                      <a:endParaRPr lang="nl-NL" sz="14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600" kern="1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nl-NL" sz="14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600" kern="1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nl-NL" sz="14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600" kern="1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nl-NL" sz="14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600" kern="1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nl-NL" sz="14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600" kern="10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nl-NL" sz="14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600" kern="100">
                          <a:solidFill>
                            <a:schemeClr val="tx1"/>
                          </a:solidFill>
                          <a:effectLst/>
                        </a:rPr>
                        <a:t>46</a:t>
                      </a:r>
                      <a:endParaRPr lang="nl-NL" sz="14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1080732"/>
                  </a:ext>
                </a:extLst>
              </a:tr>
              <a:tr h="3668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600" kern="1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nl-NL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600" kern="100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nl-NL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600" kern="1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nl-NL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600" kern="1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nl-NL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600" kern="1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nl-NL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600" kern="1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nl-NL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1600" kern="100" dirty="0">
                          <a:solidFill>
                            <a:schemeClr val="tx1"/>
                          </a:solidFill>
                          <a:effectLst/>
                        </a:rPr>
                        <a:t>78</a:t>
                      </a:r>
                      <a:endParaRPr lang="nl-NL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6827156"/>
                  </a:ext>
                </a:extLst>
              </a:tr>
            </a:tbl>
          </a:graphicData>
        </a:graphic>
      </p:graphicFrame>
      <p:sp>
        <p:nvSpPr>
          <p:cNvPr id="6" name="Tekstvak 5">
            <a:extLst>
              <a:ext uri="{FF2B5EF4-FFF2-40B4-BE49-F238E27FC236}">
                <a16:creationId xmlns:a16="http://schemas.microsoft.com/office/drawing/2014/main" id="{1A23E744-9AFC-DF94-76F1-A4639E118601}"/>
              </a:ext>
            </a:extLst>
          </p:cNvPr>
          <p:cNvSpPr txBox="1"/>
          <p:nvPr/>
        </p:nvSpPr>
        <p:spPr>
          <a:xfrm>
            <a:off x="733425" y="630820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Note.</a:t>
            </a:r>
            <a:r>
              <a:rPr lang="en-US" sz="1200" dirty="0"/>
              <a:t> N=78.</a:t>
            </a:r>
            <a:endParaRPr lang="nl-NL" sz="1200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E1911AB-B070-1A5C-A6A0-4D4C362AC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FE4E59-9661-72D8-32DB-17915EBCE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3B3FC22-009F-AA5E-0B6E-C8EAA779E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6599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D8950D-7B2A-0F8A-BE78-B751BA64B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Results</a:t>
            </a:r>
            <a:r>
              <a:rPr lang="nl-NL" dirty="0"/>
              <a:t> data analyses </a:t>
            </a:r>
            <a:r>
              <a:rPr lang="nl-NL" dirty="0" err="1"/>
              <a:t>Systemic</a:t>
            </a:r>
            <a:r>
              <a:rPr lang="nl-NL" dirty="0"/>
              <a:t> </a:t>
            </a:r>
            <a:r>
              <a:rPr lang="nl-NL" dirty="0" err="1"/>
              <a:t>Exporation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656883-BAAA-C7EA-0590-0D11A509B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4 major </a:t>
            </a:r>
            <a:r>
              <a:rPr lang="nl-NL" dirty="0" err="1"/>
              <a:t>needs</a:t>
            </a:r>
            <a:r>
              <a:rPr lang="nl-NL" dirty="0"/>
              <a:t> for change </a:t>
            </a:r>
            <a:r>
              <a:rPr lang="nl-NL" dirty="0" err="1"/>
              <a:t>were</a:t>
            </a:r>
            <a:r>
              <a:rPr lang="nl-NL" dirty="0"/>
              <a:t> </a:t>
            </a:r>
            <a:r>
              <a:rPr lang="nl-NL" dirty="0" err="1"/>
              <a:t>mentioned</a:t>
            </a:r>
            <a:r>
              <a:rPr lang="nl-NL" dirty="0"/>
              <a:t> in </a:t>
            </a:r>
            <a:r>
              <a:rPr lang="nl-NL" dirty="0" err="1"/>
              <a:t>all</a:t>
            </a:r>
            <a:r>
              <a:rPr lang="nl-NL" dirty="0"/>
              <a:t> cases</a:t>
            </a:r>
          </a:p>
          <a:p>
            <a:pPr lvl="1"/>
            <a:r>
              <a:rPr lang="nl-NL" dirty="0"/>
              <a:t>The </a:t>
            </a:r>
            <a:r>
              <a:rPr lang="nl-NL" dirty="0" err="1"/>
              <a:t>need</a:t>
            </a:r>
            <a:r>
              <a:rPr lang="nl-NL" dirty="0"/>
              <a:t> for </a:t>
            </a:r>
            <a:r>
              <a:rPr lang="nl-NL" dirty="0" err="1"/>
              <a:t>emotion</a:t>
            </a:r>
            <a:r>
              <a:rPr lang="nl-NL" dirty="0"/>
              <a:t> </a:t>
            </a:r>
            <a:r>
              <a:rPr lang="nl-NL" dirty="0" err="1"/>
              <a:t>regulation</a:t>
            </a:r>
            <a:r>
              <a:rPr lang="nl-NL" dirty="0"/>
              <a:t> (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deal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situation</a:t>
            </a:r>
            <a:r>
              <a:rPr lang="nl-NL" dirty="0"/>
              <a:t>)</a:t>
            </a:r>
          </a:p>
          <a:p>
            <a:pPr lvl="1"/>
            <a:r>
              <a:rPr lang="nl-NL" dirty="0"/>
              <a:t>The </a:t>
            </a:r>
            <a:r>
              <a:rPr lang="nl-NL" dirty="0" err="1"/>
              <a:t>need</a:t>
            </a:r>
            <a:r>
              <a:rPr lang="nl-NL" dirty="0"/>
              <a:t> for </a:t>
            </a:r>
            <a:r>
              <a:rPr lang="nl-NL" dirty="0" err="1"/>
              <a:t>psycho-education</a:t>
            </a:r>
            <a:r>
              <a:rPr lang="nl-NL" dirty="0"/>
              <a:t> (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understand</a:t>
            </a:r>
            <a:r>
              <a:rPr lang="nl-NL" dirty="0"/>
              <a:t> </a:t>
            </a:r>
            <a:r>
              <a:rPr lang="nl-NL" dirty="0" err="1"/>
              <a:t>what</a:t>
            </a:r>
            <a:r>
              <a:rPr lang="nl-NL" dirty="0"/>
              <a:t> is </a:t>
            </a:r>
            <a:r>
              <a:rPr lang="nl-NL" dirty="0" err="1"/>
              <a:t>going</a:t>
            </a:r>
            <a:r>
              <a:rPr lang="nl-NL" dirty="0"/>
              <a:t> on)</a:t>
            </a:r>
          </a:p>
          <a:p>
            <a:pPr lvl="1"/>
            <a:r>
              <a:rPr lang="nl-NL" dirty="0" err="1"/>
              <a:t>Remediating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difficulty</a:t>
            </a:r>
            <a:r>
              <a:rPr lang="nl-NL" dirty="0"/>
              <a:t>/</a:t>
            </a:r>
            <a:r>
              <a:rPr lang="nl-NL" dirty="0" err="1"/>
              <a:t>disability</a:t>
            </a:r>
            <a:r>
              <a:rPr lang="nl-NL" dirty="0"/>
              <a:t> (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overcome</a:t>
            </a:r>
            <a:r>
              <a:rPr lang="nl-NL" dirty="0"/>
              <a:t> </a:t>
            </a:r>
            <a:r>
              <a:rPr lang="nl-NL" dirty="0" err="1"/>
              <a:t>barriers</a:t>
            </a:r>
            <a:r>
              <a:rPr lang="nl-NL" dirty="0"/>
              <a:t>)</a:t>
            </a:r>
          </a:p>
          <a:p>
            <a:pPr lvl="1"/>
            <a:r>
              <a:rPr lang="nl-NL" dirty="0" err="1"/>
              <a:t>Developing</a:t>
            </a:r>
            <a:r>
              <a:rPr lang="nl-NL" dirty="0"/>
              <a:t> executive skills (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overcome</a:t>
            </a:r>
            <a:r>
              <a:rPr lang="nl-NL" dirty="0"/>
              <a:t> </a:t>
            </a:r>
            <a:r>
              <a:rPr lang="nl-NL" dirty="0" err="1"/>
              <a:t>barriers</a:t>
            </a:r>
            <a:r>
              <a:rPr lang="nl-NL" dirty="0"/>
              <a:t>)</a:t>
            </a:r>
          </a:p>
          <a:p>
            <a:r>
              <a:rPr lang="nl-NL" dirty="0" err="1"/>
              <a:t>Remarkable</a:t>
            </a:r>
            <a:endParaRPr lang="nl-NL" dirty="0"/>
          </a:p>
          <a:p>
            <a:pPr lvl="1"/>
            <a:r>
              <a:rPr lang="nl-NL" dirty="0" err="1"/>
              <a:t>Increasing</a:t>
            </a:r>
            <a:r>
              <a:rPr lang="nl-NL" dirty="0"/>
              <a:t> </a:t>
            </a:r>
            <a:r>
              <a:rPr lang="nl-NL" dirty="0" err="1"/>
              <a:t>consciousness</a:t>
            </a:r>
            <a:r>
              <a:rPr lang="nl-NL" dirty="0"/>
              <a:t> </a:t>
            </a:r>
            <a:r>
              <a:rPr lang="nl-NL" dirty="0" err="1"/>
              <a:t>among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educational</a:t>
            </a:r>
            <a:r>
              <a:rPr lang="nl-NL" dirty="0"/>
              <a:t> partners</a:t>
            </a:r>
          </a:p>
          <a:p>
            <a:pPr lvl="2"/>
            <a:r>
              <a:rPr lang="nl-NL" dirty="0"/>
              <a:t>The </a:t>
            </a:r>
            <a:r>
              <a:rPr lang="nl-NL" dirty="0" err="1"/>
              <a:t>influence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ecological</a:t>
            </a:r>
            <a:r>
              <a:rPr lang="nl-NL" dirty="0"/>
              <a:t> system on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need</a:t>
            </a:r>
            <a:r>
              <a:rPr lang="nl-NL" dirty="0"/>
              <a:t> for change</a:t>
            </a:r>
          </a:p>
          <a:p>
            <a:pPr lvl="2"/>
            <a:r>
              <a:rPr lang="nl-NL" dirty="0"/>
              <a:t>The </a:t>
            </a:r>
            <a:r>
              <a:rPr lang="nl-NL" dirty="0" err="1"/>
              <a:t>learner’s</a:t>
            </a:r>
            <a:r>
              <a:rPr lang="nl-NL" dirty="0"/>
              <a:t> talent has </a:t>
            </a:r>
            <a:r>
              <a:rPr lang="nl-NL" dirty="0" err="1"/>
              <a:t>not</a:t>
            </a:r>
            <a:r>
              <a:rPr lang="nl-NL" dirty="0"/>
              <a:t> been </a:t>
            </a:r>
            <a:r>
              <a:rPr lang="nl-NL" dirty="0" err="1"/>
              <a:t>addressed</a:t>
            </a:r>
            <a:r>
              <a:rPr lang="nl-NL" dirty="0"/>
              <a:t> in </a:t>
            </a:r>
            <a:r>
              <a:rPr lang="nl-NL" dirty="0" err="1"/>
              <a:t>previous</a:t>
            </a:r>
            <a:r>
              <a:rPr lang="nl-NL" dirty="0"/>
              <a:t> </a:t>
            </a:r>
            <a:r>
              <a:rPr lang="nl-NL" dirty="0" err="1"/>
              <a:t>interventions</a:t>
            </a: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44D44A5-A299-4FEE-920B-1DA5EDF8A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8A98798-D355-CBB2-3B51-A9634CE22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DD5DE3-39E5-CE68-46F4-655B5EEF5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8714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BAD5F7-C686-E1EC-2222-86F9D3621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Recognizing</a:t>
            </a:r>
            <a:r>
              <a:rPr lang="nl-NL" dirty="0"/>
              <a:t> golden </a:t>
            </a:r>
            <a:r>
              <a:rPr lang="nl-NL" dirty="0" err="1"/>
              <a:t>moments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EA94D3-FF10-33FB-DC68-ABA673313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Looking</a:t>
            </a:r>
            <a:r>
              <a:rPr lang="nl-NL" dirty="0"/>
              <a:t> for golden moment is hard (</a:t>
            </a:r>
            <a:r>
              <a:rPr lang="nl-NL" dirty="0" err="1"/>
              <a:t>taking</a:t>
            </a:r>
            <a:r>
              <a:rPr lang="nl-NL" dirty="0"/>
              <a:t>-on-a-</a:t>
            </a:r>
            <a:r>
              <a:rPr lang="nl-NL" dirty="0" err="1"/>
              <a:t>not</a:t>
            </a:r>
            <a:r>
              <a:rPr lang="nl-NL" dirty="0"/>
              <a:t>-deficit-</a:t>
            </a:r>
            <a:r>
              <a:rPr lang="nl-NL" dirty="0" err="1"/>
              <a:t>focused</a:t>
            </a:r>
            <a:r>
              <a:rPr lang="nl-NL" dirty="0"/>
              <a:t>-approach)</a:t>
            </a:r>
          </a:p>
          <a:p>
            <a:r>
              <a:rPr lang="nl-NL" dirty="0"/>
              <a:t>Golden </a:t>
            </a:r>
            <a:r>
              <a:rPr lang="nl-NL" dirty="0" err="1"/>
              <a:t>moments</a:t>
            </a:r>
            <a:r>
              <a:rPr lang="nl-NL" dirty="0"/>
              <a:t> </a:t>
            </a:r>
            <a:r>
              <a:rPr lang="nl-NL" dirty="0" err="1"/>
              <a:t>were</a:t>
            </a:r>
            <a:r>
              <a:rPr lang="nl-NL" dirty="0"/>
              <a:t> </a:t>
            </a:r>
            <a:r>
              <a:rPr lang="nl-NL" dirty="0" err="1"/>
              <a:t>there</a:t>
            </a:r>
            <a:r>
              <a:rPr lang="nl-NL" dirty="0"/>
              <a:t> as </a:t>
            </a:r>
            <a:r>
              <a:rPr lang="nl-NL" dirty="0" err="1"/>
              <a:t>soon</a:t>
            </a:r>
            <a:r>
              <a:rPr lang="nl-NL" dirty="0"/>
              <a:t> at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learner’s</a:t>
            </a:r>
            <a:r>
              <a:rPr lang="nl-NL" dirty="0"/>
              <a:t> talent was </a:t>
            </a:r>
            <a:r>
              <a:rPr lang="nl-NL" dirty="0" err="1"/>
              <a:t>activated</a:t>
            </a:r>
            <a:endParaRPr lang="nl-NL" dirty="0"/>
          </a:p>
          <a:p>
            <a:r>
              <a:rPr lang="nl-NL" dirty="0"/>
              <a:t>The </a:t>
            </a:r>
            <a:r>
              <a:rPr lang="nl-NL" dirty="0" err="1"/>
              <a:t>Systemic</a:t>
            </a:r>
            <a:r>
              <a:rPr lang="nl-NL" dirty="0"/>
              <a:t> Exploration(SE) as </a:t>
            </a:r>
            <a:r>
              <a:rPr lang="nl-NL" dirty="0" err="1"/>
              <a:t>such</a:t>
            </a:r>
            <a:r>
              <a:rPr lang="nl-NL" dirty="0"/>
              <a:t> is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intervention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C3B90A3-12A4-CB2E-3A9B-38508257F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D7B6DE7-D5BD-1875-3D82-7344D557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4BF0D16-B4C2-189D-5D3A-8778B7B0F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8553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8FF8D8-052D-FEB4-19DF-6307BF8CC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It </a:t>
            </a:r>
            <a:r>
              <a:rPr lang="nl-NL" dirty="0" err="1"/>
              <a:t>took</a:t>
            </a:r>
            <a:r>
              <a:rPr lang="nl-NL" dirty="0"/>
              <a:t> a </a:t>
            </a:r>
            <a:r>
              <a:rPr lang="nl-NL" dirty="0" err="1"/>
              <a:t>while</a:t>
            </a:r>
            <a:r>
              <a:rPr lang="nl-NL" dirty="0"/>
              <a:t>… but </a:t>
            </a:r>
            <a:r>
              <a:rPr lang="nl-NL" dirty="0" err="1"/>
              <a:t>it</a:t>
            </a:r>
            <a:r>
              <a:rPr lang="nl-NL" dirty="0"/>
              <a:t> was </a:t>
            </a:r>
            <a:r>
              <a:rPr lang="nl-NL" dirty="0" err="1"/>
              <a:t>worth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effort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19E553-D409-52D9-64FB-01FCEEEF1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10 </a:t>
            </a:r>
            <a:r>
              <a:rPr lang="nl-NL" dirty="0" err="1"/>
              <a:t>years</a:t>
            </a:r>
            <a:r>
              <a:rPr lang="nl-NL" dirty="0"/>
              <a:t> of data </a:t>
            </a:r>
            <a:r>
              <a:rPr lang="nl-NL" dirty="0" err="1"/>
              <a:t>collection</a:t>
            </a:r>
            <a:endParaRPr lang="nl-NL" dirty="0"/>
          </a:p>
          <a:p>
            <a:pPr lvl="1"/>
            <a:r>
              <a:rPr lang="nl-NL" dirty="0"/>
              <a:t>78 </a:t>
            </a:r>
            <a:r>
              <a:rPr lang="nl-NL" dirty="0" err="1"/>
              <a:t>teachers</a:t>
            </a:r>
            <a:r>
              <a:rPr lang="nl-NL" dirty="0"/>
              <a:t> /78 casestudies</a:t>
            </a:r>
          </a:p>
          <a:p>
            <a:r>
              <a:rPr lang="nl-NL" dirty="0" err="1"/>
              <a:t>Today</a:t>
            </a:r>
            <a:endParaRPr lang="nl-NL" dirty="0"/>
          </a:p>
          <a:p>
            <a:pPr lvl="1"/>
            <a:r>
              <a:rPr lang="nl-NL" dirty="0" err="1"/>
              <a:t>Motive</a:t>
            </a:r>
            <a:endParaRPr lang="nl-NL" dirty="0"/>
          </a:p>
          <a:p>
            <a:pPr lvl="1"/>
            <a:r>
              <a:rPr lang="nl-NL" dirty="0" err="1"/>
              <a:t>Definitions</a:t>
            </a:r>
            <a:endParaRPr lang="nl-NL" dirty="0"/>
          </a:p>
          <a:p>
            <a:pPr lvl="1"/>
            <a:r>
              <a:rPr lang="nl-NL" dirty="0" err="1"/>
              <a:t>Systemic</a:t>
            </a:r>
            <a:r>
              <a:rPr lang="nl-NL" dirty="0"/>
              <a:t> Support Program (SSP)</a:t>
            </a:r>
          </a:p>
          <a:p>
            <a:pPr lvl="1"/>
            <a:r>
              <a:rPr lang="nl-NL" dirty="0"/>
              <a:t>Flow </a:t>
            </a:r>
            <a:r>
              <a:rPr lang="nl-NL" dirty="0" err="1"/>
              <a:t>chart</a:t>
            </a:r>
            <a:r>
              <a:rPr lang="nl-NL" dirty="0"/>
              <a:t> </a:t>
            </a:r>
            <a:r>
              <a:rPr lang="nl-NL" dirty="0" err="1"/>
              <a:t>process</a:t>
            </a:r>
            <a:endParaRPr lang="nl-NL" dirty="0"/>
          </a:p>
          <a:p>
            <a:pPr lvl="1"/>
            <a:r>
              <a:rPr lang="nl-NL" dirty="0" err="1"/>
              <a:t>Results</a:t>
            </a:r>
            <a:r>
              <a:rPr lang="nl-NL" dirty="0"/>
              <a:t> of 10 </a:t>
            </a:r>
            <a:r>
              <a:rPr lang="nl-NL" dirty="0" err="1"/>
              <a:t>year</a:t>
            </a:r>
            <a:r>
              <a:rPr lang="nl-NL" dirty="0"/>
              <a:t> teacher </a:t>
            </a:r>
            <a:r>
              <a:rPr lang="nl-NL" dirty="0" err="1"/>
              <a:t>education</a:t>
            </a:r>
            <a:r>
              <a:rPr lang="nl-NL" dirty="0"/>
              <a:t> / case studies</a:t>
            </a:r>
          </a:p>
          <a:p>
            <a:pPr lvl="1"/>
            <a:r>
              <a:rPr lang="nl-NL" dirty="0" err="1"/>
              <a:t>Conclusions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31F4E57-2D7C-8558-C048-218493050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22DC49-876D-4335-73BE-F5513C96C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3914B4-96D0-E2DB-487E-69F4A78CA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4021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3197F0-8377-08F4-C408-89A719922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actual</a:t>
            </a:r>
            <a:r>
              <a:rPr lang="nl-NL" dirty="0"/>
              <a:t> </a:t>
            </a:r>
            <a:r>
              <a:rPr lang="nl-NL" dirty="0" err="1"/>
              <a:t>interventions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795D02-C8D6-36A5-D383-0CE10609E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None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interventions</a:t>
            </a:r>
            <a:r>
              <a:rPr lang="nl-NL" dirty="0"/>
              <a:t> was </a:t>
            </a:r>
            <a:r>
              <a:rPr lang="nl-NL" dirty="0" err="1"/>
              <a:t>identical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another</a:t>
            </a:r>
            <a:r>
              <a:rPr lang="nl-NL" dirty="0"/>
              <a:t> </a:t>
            </a:r>
            <a:r>
              <a:rPr lang="nl-NL" dirty="0" err="1"/>
              <a:t>intervention</a:t>
            </a:r>
            <a:endParaRPr lang="nl-NL" dirty="0"/>
          </a:p>
          <a:p>
            <a:r>
              <a:rPr lang="nl-NL" dirty="0" err="1"/>
              <a:t>Similarities</a:t>
            </a:r>
            <a:r>
              <a:rPr lang="nl-NL" dirty="0"/>
              <a:t> in </a:t>
            </a:r>
            <a:r>
              <a:rPr lang="nl-NL" dirty="0" err="1"/>
              <a:t>teachers</a:t>
            </a:r>
            <a:r>
              <a:rPr lang="nl-NL" dirty="0"/>
              <a:t>’ </a:t>
            </a:r>
            <a:r>
              <a:rPr lang="nl-NL" dirty="0" err="1"/>
              <a:t>reflections</a:t>
            </a:r>
            <a:r>
              <a:rPr lang="nl-NL" dirty="0"/>
              <a:t> on </a:t>
            </a:r>
            <a:r>
              <a:rPr lang="nl-NL" dirty="0" err="1"/>
              <a:t>their</a:t>
            </a:r>
            <a:r>
              <a:rPr lang="nl-NL" dirty="0"/>
              <a:t> </a:t>
            </a:r>
            <a:r>
              <a:rPr lang="nl-NL" dirty="0" err="1"/>
              <a:t>interventions</a:t>
            </a:r>
            <a:endParaRPr lang="nl-NL" dirty="0"/>
          </a:p>
          <a:p>
            <a:pPr lvl="1"/>
            <a:r>
              <a:rPr lang="nl-NL" dirty="0" err="1"/>
              <a:t>Inclined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hold</a:t>
            </a:r>
            <a:r>
              <a:rPr lang="nl-NL" dirty="0"/>
              <a:t> 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deficit </a:t>
            </a:r>
            <a:r>
              <a:rPr lang="nl-NL" dirty="0" err="1"/>
              <a:t>focused</a:t>
            </a:r>
            <a:r>
              <a:rPr lang="nl-NL" dirty="0"/>
              <a:t> approach</a:t>
            </a:r>
          </a:p>
          <a:p>
            <a:pPr lvl="1"/>
            <a:r>
              <a:rPr lang="nl-NL" dirty="0" err="1"/>
              <a:t>StiCoR</a:t>
            </a:r>
            <a:r>
              <a:rPr lang="nl-NL" dirty="0"/>
              <a:t> </a:t>
            </a:r>
            <a:r>
              <a:rPr lang="nl-NL" dirty="0" err="1"/>
              <a:t>focused</a:t>
            </a:r>
            <a:r>
              <a:rPr lang="nl-NL" dirty="0"/>
              <a:t> on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difficulty</a:t>
            </a:r>
            <a:r>
              <a:rPr lang="nl-NL" dirty="0"/>
              <a:t>/</a:t>
            </a:r>
            <a:r>
              <a:rPr lang="nl-NL" dirty="0" err="1"/>
              <a:t>disability</a:t>
            </a:r>
            <a:endParaRPr lang="nl-NL" dirty="0"/>
          </a:p>
          <a:p>
            <a:pPr lvl="1"/>
            <a:r>
              <a:rPr lang="nl-NL" dirty="0" err="1"/>
              <a:t>Exemption</a:t>
            </a:r>
            <a:r>
              <a:rPr lang="nl-NL" dirty="0"/>
              <a:t> was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used</a:t>
            </a:r>
            <a:r>
              <a:rPr lang="nl-NL" dirty="0"/>
              <a:t> for design 1</a:t>
            </a:r>
          </a:p>
          <a:p>
            <a:pPr lvl="1"/>
            <a:r>
              <a:rPr lang="nl-NL" dirty="0" err="1"/>
              <a:t>Difficulties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redefine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need</a:t>
            </a:r>
            <a:r>
              <a:rPr lang="nl-NL" dirty="0"/>
              <a:t> for change and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include</a:t>
            </a:r>
            <a:r>
              <a:rPr lang="nl-NL" dirty="0"/>
              <a:t> talent</a:t>
            </a:r>
          </a:p>
          <a:p>
            <a:r>
              <a:rPr lang="nl-NL" dirty="0"/>
              <a:t>Game </a:t>
            </a:r>
            <a:r>
              <a:rPr lang="nl-NL" dirty="0" err="1"/>
              <a:t>changer</a:t>
            </a:r>
            <a:r>
              <a:rPr lang="nl-NL" dirty="0"/>
              <a:t>: </a:t>
            </a:r>
            <a:r>
              <a:rPr lang="nl-NL" dirty="0" err="1"/>
              <a:t>Where</a:t>
            </a:r>
            <a:r>
              <a:rPr lang="nl-NL" dirty="0"/>
              <a:t> is </a:t>
            </a:r>
            <a:r>
              <a:rPr lang="nl-NL" dirty="0" err="1"/>
              <a:t>giftedness</a:t>
            </a:r>
            <a:r>
              <a:rPr lang="nl-NL" dirty="0"/>
              <a:t> in </a:t>
            </a:r>
            <a:r>
              <a:rPr lang="nl-NL" dirty="0" err="1"/>
              <a:t>this</a:t>
            </a:r>
            <a:r>
              <a:rPr lang="nl-NL" dirty="0"/>
              <a:t> case </a:t>
            </a:r>
            <a:r>
              <a:rPr lang="nl-NL" dirty="0" err="1"/>
              <a:t>study</a:t>
            </a:r>
            <a:r>
              <a:rPr lang="nl-NL" dirty="0"/>
              <a:t>?</a:t>
            </a:r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8E14ED6-0B5B-E1F6-8E5D-3158F91B1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B36F52B-50BD-82B5-EEE2-1BF5F2585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1AC8924-CB11-6446-3A6D-44B290072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1894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108457-5746-12BD-BB6E-0F2535F8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Monitoring </a:t>
            </a:r>
            <a:r>
              <a:rPr lang="nl-NL" dirty="0" err="1"/>
              <a:t>process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A9F4BC-F455-F64A-3A89-C53EF7080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Hardly</a:t>
            </a:r>
            <a:r>
              <a:rPr lang="nl-NL" dirty="0"/>
              <a:t> ever </a:t>
            </a:r>
            <a:r>
              <a:rPr lang="nl-NL" dirty="0" err="1"/>
              <a:t>done</a:t>
            </a:r>
            <a:r>
              <a:rPr lang="nl-NL" dirty="0"/>
              <a:t> in </a:t>
            </a:r>
            <a:r>
              <a:rPr lang="nl-NL" dirty="0" err="1"/>
              <a:t>previous</a:t>
            </a:r>
            <a:r>
              <a:rPr lang="nl-NL" dirty="0"/>
              <a:t> approaches</a:t>
            </a:r>
          </a:p>
          <a:p>
            <a:r>
              <a:rPr lang="nl-NL" dirty="0" err="1"/>
              <a:t>Lack</a:t>
            </a:r>
            <a:r>
              <a:rPr lang="nl-NL" dirty="0"/>
              <a:t> of </a:t>
            </a:r>
            <a:r>
              <a:rPr lang="nl-NL" dirty="0" err="1"/>
              <a:t>perseverance</a:t>
            </a:r>
            <a:r>
              <a:rPr lang="nl-NL" dirty="0"/>
              <a:t> on </a:t>
            </a:r>
            <a:r>
              <a:rPr lang="nl-NL" dirty="0" err="1"/>
              <a:t>previous</a:t>
            </a:r>
            <a:r>
              <a:rPr lang="nl-NL" dirty="0"/>
              <a:t> </a:t>
            </a:r>
            <a:r>
              <a:rPr lang="nl-NL" dirty="0" err="1"/>
              <a:t>interventions</a:t>
            </a:r>
            <a:r>
              <a:rPr lang="nl-NL" dirty="0"/>
              <a:t> </a:t>
            </a:r>
            <a:r>
              <a:rPr lang="nl-NL" dirty="0" err="1"/>
              <a:t>contributed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lack</a:t>
            </a:r>
            <a:r>
              <a:rPr lang="nl-NL" dirty="0"/>
              <a:t> of </a:t>
            </a:r>
            <a:r>
              <a:rPr lang="nl-NL" dirty="0" err="1"/>
              <a:t>success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past</a:t>
            </a:r>
          </a:p>
          <a:p>
            <a:r>
              <a:rPr lang="nl-NL" dirty="0"/>
              <a:t>Monitoring </a:t>
            </a:r>
            <a:r>
              <a:rPr lang="nl-NL" dirty="0" err="1"/>
              <a:t>provided</a:t>
            </a:r>
            <a:r>
              <a:rPr lang="nl-NL" dirty="0"/>
              <a:t> </a:t>
            </a:r>
            <a:r>
              <a:rPr lang="nl-NL" dirty="0" err="1"/>
              <a:t>insight</a:t>
            </a:r>
            <a:r>
              <a:rPr lang="nl-NL" dirty="0"/>
              <a:t> and </a:t>
            </a:r>
            <a:r>
              <a:rPr lang="nl-NL" dirty="0" err="1"/>
              <a:t>understanding</a:t>
            </a:r>
            <a:r>
              <a:rPr lang="nl-NL" dirty="0"/>
              <a:t> of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caused</a:t>
            </a:r>
            <a:r>
              <a:rPr lang="nl-NL" dirty="0"/>
              <a:t> </a:t>
            </a:r>
            <a:r>
              <a:rPr lang="nl-NL" dirty="0" err="1"/>
              <a:t>success</a:t>
            </a:r>
            <a:r>
              <a:rPr lang="nl-NL" dirty="0"/>
              <a:t> and </a:t>
            </a:r>
            <a:r>
              <a:rPr lang="nl-NL" dirty="0" err="1"/>
              <a:t>limitations</a:t>
            </a:r>
            <a:r>
              <a:rPr lang="nl-NL" dirty="0"/>
              <a:t> of </a:t>
            </a:r>
            <a:r>
              <a:rPr lang="nl-NL" dirty="0" err="1"/>
              <a:t>success</a:t>
            </a:r>
            <a:endParaRPr lang="nl-NL" dirty="0"/>
          </a:p>
          <a:p>
            <a:r>
              <a:rPr lang="nl-NL" dirty="0"/>
              <a:t>Monitoring </a:t>
            </a:r>
            <a:r>
              <a:rPr lang="nl-NL" dirty="0" err="1"/>
              <a:t>naturally</a:t>
            </a:r>
            <a:r>
              <a:rPr lang="nl-NL" dirty="0"/>
              <a:t> </a:t>
            </a:r>
            <a:r>
              <a:rPr lang="nl-NL" dirty="0" err="1"/>
              <a:t>enforces</a:t>
            </a:r>
            <a:r>
              <a:rPr lang="nl-NL" dirty="0"/>
              <a:t> </a:t>
            </a:r>
            <a:r>
              <a:rPr lang="nl-NL" dirty="0" err="1"/>
              <a:t>perseverance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A05F38-B27F-C6FA-D5ED-292A8EDA6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4E90B0-C976-6D52-4495-A730EE2BC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9496F8-5084-971A-7951-0DBC5D72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7844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F9C095-8A43-0394-E4A4-EC9970299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Reporting on </a:t>
            </a:r>
            <a:r>
              <a:rPr lang="nl-NL" dirty="0" err="1"/>
              <a:t>results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6DA46-2165-DF0F-D822-229C51E33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In </a:t>
            </a:r>
            <a:r>
              <a:rPr lang="nl-NL" dirty="0" err="1"/>
              <a:t>all</a:t>
            </a:r>
            <a:r>
              <a:rPr lang="nl-NL" dirty="0"/>
              <a:t> cases, </a:t>
            </a:r>
            <a:r>
              <a:rPr lang="nl-NL" dirty="0" err="1"/>
              <a:t>progress</a:t>
            </a:r>
            <a:r>
              <a:rPr lang="nl-NL" dirty="0"/>
              <a:t> was </a:t>
            </a:r>
            <a:r>
              <a:rPr lang="nl-NL" dirty="0" err="1"/>
              <a:t>established</a:t>
            </a:r>
            <a:r>
              <a:rPr lang="nl-NL" dirty="0"/>
              <a:t> on </a:t>
            </a:r>
            <a:r>
              <a:rPr lang="nl-NL" dirty="0" err="1"/>
              <a:t>the</a:t>
            </a:r>
            <a:r>
              <a:rPr lang="nl-NL" dirty="0"/>
              <a:t> set goals</a:t>
            </a:r>
          </a:p>
          <a:p>
            <a:pPr lvl="1"/>
            <a:r>
              <a:rPr lang="nl-NL" dirty="0" err="1"/>
              <a:t>Progress</a:t>
            </a:r>
            <a:r>
              <a:rPr lang="nl-NL" dirty="0"/>
              <a:t> was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allways</a:t>
            </a:r>
            <a:r>
              <a:rPr lang="nl-NL" dirty="0"/>
              <a:t> as big as </a:t>
            </a:r>
            <a:r>
              <a:rPr lang="nl-NL" dirty="0" err="1"/>
              <a:t>aimed</a:t>
            </a:r>
            <a:r>
              <a:rPr lang="nl-NL" dirty="0"/>
              <a:t> at </a:t>
            </a:r>
            <a:r>
              <a:rPr lang="nl-NL" dirty="0" err="1"/>
              <a:t>the</a:t>
            </a:r>
            <a:r>
              <a:rPr lang="nl-NL" dirty="0"/>
              <a:t> start</a:t>
            </a:r>
          </a:p>
          <a:p>
            <a:pPr lvl="1"/>
            <a:r>
              <a:rPr lang="nl-NL" dirty="0" err="1"/>
              <a:t>Educational</a:t>
            </a:r>
            <a:r>
              <a:rPr lang="nl-NL" dirty="0"/>
              <a:t> partners </a:t>
            </a:r>
            <a:r>
              <a:rPr lang="nl-NL" dirty="0" err="1"/>
              <a:t>wanted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persevere</a:t>
            </a:r>
            <a:r>
              <a:rPr lang="nl-NL" dirty="0"/>
              <a:t> and </a:t>
            </a:r>
            <a:r>
              <a:rPr lang="nl-NL" dirty="0" err="1"/>
              <a:t>to</a:t>
            </a:r>
            <a:r>
              <a:rPr lang="nl-NL" dirty="0"/>
              <a:t> continue</a:t>
            </a:r>
          </a:p>
          <a:p>
            <a:r>
              <a:rPr lang="nl-NL" dirty="0"/>
              <a:t>In </a:t>
            </a:r>
            <a:r>
              <a:rPr lang="nl-NL" dirty="0" err="1"/>
              <a:t>all</a:t>
            </a:r>
            <a:r>
              <a:rPr lang="nl-NL" dirty="0"/>
              <a:t> cases,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relationship</a:t>
            </a:r>
            <a:r>
              <a:rPr lang="nl-NL" dirty="0"/>
              <a:t> </a:t>
            </a:r>
            <a:r>
              <a:rPr lang="nl-NL" dirty="0" err="1"/>
              <a:t>between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teacher and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learner</a:t>
            </a:r>
            <a:r>
              <a:rPr lang="nl-NL" dirty="0"/>
              <a:t> </a:t>
            </a:r>
            <a:r>
              <a:rPr lang="nl-NL" dirty="0" err="1"/>
              <a:t>improved</a:t>
            </a:r>
            <a:endParaRPr lang="nl-NL" dirty="0"/>
          </a:p>
          <a:p>
            <a:r>
              <a:rPr lang="nl-NL" dirty="0"/>
              <a:t>Parents </a:t>
            </a:r>
            <a:r>
              <a:rPr lang="nl-NL" dirty="0" err="1"/>
              <a:t>commended</a:t>
            </a:r>
            <a:r>
              <a:rPr lang="nl-NL" dirty="0"/>
              <a:t> </a:t>
            </a:r>
            <a:r>
              <a:rPr lang="nl-NL" dirty="0" err="1"/>
              <a:t>teachers</a:t>
            </a:r>
            <a:r>
              <a:rPr lang="nl-NL" dirty="0"/>
              <a:t> as </a:t>
            </a:r>
            <a:r>
              <a:rPr lang="nl-NL" dirty="0" err="1"/>
              <a:t>they</a:t>
            </a:r>
            <a:r>
              <a:rPr lang="nl-NL" dirty="0"/>
              <a:t> </a:t>
            </a:r>
            <a:r>
              <a:rPr lang="nl-NL" dirty="0" err="1"/>
              <a:t>experienced</a:t>
            </a:r>
            <a:endParaRPr lang="nl-NL" dirty="0"/>
          </a:p>
          <a:p>
            <a:pPr lvl="1"/>
            <a:r>
              <a:rPr lang="nl-NL" dirty="0"/>
              <a:t>The </a:t>
            </a:r>
            <a:r>
              <a:rPr lang="nl-NL" dirty="0" err="1"/>
              <a:t>actual</a:t>
            </a:r>
            <a:r>
              <a:rPr lang="nl-NL" dirty="0"/>
              <a:t> </a:t>
            </a:r>
            <a:r>
              <a:rPr lang="nl-NL" dirty="0" err="1"/>
              <a:t>acknowledgement</a:t>
            </a:r>
            <a:r>
              <a:rPr lang="nl-NL" dirty="0"/>
              <a:t> of </a:t>
            </a:r>
            <a:r>
              <a:rPr lang="nl-NL" dirty="0" err="1"/>
              <a:t>their</a:t>
            </a:r>
            <a:r>
              <a:rPr lang="nl-NL" dirty="0"/>
              <a:t> </a:t>
            </a:r>
            <a:r>
              <a:rPr lang="nl-NL" dirty="0" err="1"/>
              <a:t>child</a:t>
            </a:r>
            <a:endParaRPr lang="nl-NL" dirty="0"/>
          </a:p>
          <a:p>
            <a:pPr lvl="1"/>
            <a:r>
              <a:rPr lang="nl-NL" dirty="0" err="1"/>
              <a:t>Interventions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meaningful</a:t>
            </a:r>
            <a:r>
              <a:rPr lang="nl-NL" dirty="0"/>
              <a:t> for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very</a:t>
            </a:r>
            <a:r>
              <a:rPr lang="nl-NL" dirty="0"/>
              <a:t> first time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48012F2-54E8-DAD5-30BB-B76982816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57B756-1B9D-EB29-507E-913BDAC5D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F52C9F-B29F-7123-123F-864604825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4351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A4E518-47EB-DC33-984B-095CCDF0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Reflecting</a:t>
            </a:r>
            <a:r>
              <a:rPr lang="nl-NL" dirty="0"/>
              <a:t> on </a:t>
            </a:r>
            <a:r>
              <a:rPr lang="nl-NL" dirty="0" err="1"/>
              <a:t>their</a:t>
            </a:r>
            <a:r>
              <a:rPr lang="nl-NL" dirty="0"/>
              <a:t> </a:t>
            </a:r>
            <a:r>
              <a:rPr lang="nl-NL" dirty="0" err="1"/>
              <a:t>chances</a:t>
            </a:r>
            <a:r>
              <a:rPr lang="nl-NL" dirty="0"/>
              <a:t> for succes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CFBF7C-C139-90F2-6A2A-397E4AD61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dirty="0"/>
              <a:t>Teachers </a:t>
            </a:r>
            <a:r>
              <a:rPr lang="nl-NL" dirty="0" err="1"/>
              <a:t>felt</a:t>
            </a:r>
            <a:r>
              <a:rPr lang="nl-NL" dirty="0"/>
              <a:t> more competent </a:t>
            </a:r>
            <a:r>
              <a:rPr lang="nl-NL" dirty="0" err="1"/>
              <a:t>to</a:t>
            </a:r>
            <a:r>
              <a:rPr lang="nl-NL" dirty="0"/>
              <a:t> design </a:t>
            </a:r>
            <a:r>
              <a:rPr lang="nl-NL" dirty="0" err="1"/>
              <a:t>interventions</a:t>
            </a:r>
            <a:endParaRPr lang="nl-NL" dirty="0"/>
          </a:p>
          <a:p>
            <a:r>
              <a:rPr lang="nl-NL" dirty="0" err="1"/>
              <a:t>Feelings</a:t>
            </a:r>
            <a:r>
              <a:rPr lang="nl-NL" dirty="0"/>
              <a:t> of </a:t>
            </a:r>
            <a:r>
              <a:rPr lang="nl-NL" dirty="0" err="1"/>
              <a:t>competence</a:t>
            </a:r>
            <a:r>
              <a:rPr lang="nl-NL" dirty="0"/>
              <a:t> </a:t>
            </a:r>
            <a:r>
              <a:rPr lang="nl-NL" dirty="0" err="1"/>
              <a:t>were</a:t>
            </a:r>
            <a:r>
              <a:rPr lang="nl-NL" dirty="0"/>
              <a:t> </a:t>
            </a:r>
            <a:r>
              <a:rPr lang="nl-NL" dirty="0" err="1"/>
              <a:t>bigger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stage of </a:t>
            </a:r>
            <a:r>
              <a:rPr lang="nl-NL" dirty="0" err="1"/>
              <a:t>systemic</a:t>
            </a:r>
            <a:r>
              <a:rPr lang="nl-NL" dirty="0"/>
              <a:t> </a:t>
            </a:r>
            <a:r>
              <a:rPr lang="nl-NL" dirty="0" err="1"/>
              <a:t>interventions</a:t>
            </a:r>
            <a:r>
              <a:rPr lang="nl-NL" dirty="0"/>
              <a:t> </a:t>
            </a:r>
            <a:r>
              <a:rPr lang="nl-NL" dirty="0" err="1"/>
              <a:t>than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stage of </a:t>
            </a:r>
            <a:r>
              <a:rPr lang="nl-NL" dirty="0" err="1"/>
              <a:t>systemic</a:t>
            </a:r>
            <a:r>
              <a:rPr lang="nl-NL" dirty="0"/>
              <a:t> </a:t>
            </a:r>
            <a:r>
              <a:rPr lang="nl-NL" dirty="0" err="1"/>
              <a:t>exploration</a:t>
            </a:r>
            <a:endParaRPr lang="nl-NL" dirty="0"/>
          </a:p>
          <a:p>
            <a:r>
              <a:rPr lang="nl-NL" dirty="0"/>
              <a:t>The </a:t>
            </a:r>
            <a:r>
              <a:rPr lang="nl-NL" dirty="0" err="1"/>
              <a:t>Systemic</a:t>
            </a:r>
            <a:r>
              <a:rPr lang="nl-NL" dirty="0"/>
              <a:t> Exploration was </a:t>
            </a:r>
            <a:r>
              <a:rPr lang="nl-NL" dirty="0" err="1"/>
              <a:t>their</a:t>
            </a:r>
            <a:r>
              <a:rPr lang="nl-NL" dirty="0"/>
              <a:t> </a:t>
            </a:r>
            <a:r>
              <a:rPr lang="nl-NL" dirty="0" err="1"/>
              <a:t>biggest</a:t>
            </a:r>
            <a:r>
              <a:rPr lang="nl-NL" dirty="0"/>
              <a:t> </a:t>
            </a:r>
            <a:r>
              <a:rPr lang="nl-NL" dirty="0" err="1"/>
              <a:t>challenge</a:t>
            </a:r>
            <a:endParaRPr lang="nl-NL" dirty="0"/>
          </a:p>
          <a:p>
            <a:pPr lvl="1"/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used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invest</a:t>
            </a:r>
            <a:r>
              <a:rPr lang="nl-NL" dirty="0"/>
              <a:t> a lot of time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exploration</a:t>
            </a:r>
            <a:endParaRPr lang="nl-NL" dirty="0"/>
          </a:p>
          <a:p>
            <a:pPr lvl="2"/>
            <a:r>
              <a:rPr lang="nl-NL" dirty="0" err="1"/>
              <a:t>Inclined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start </a:t>
            </a:r>
            <a:r>
              <a:rPr lang="nl-NL" dirty="0" err="1"/>
              <a:t>interventions</a:t>
            </a:r>
            <a:r>
              <a:rPr lang="nl-NL" dirty="0"/>
              <a:t> straight </a:t>
            </a:r>
            <a:r>
              <a:rPr lang="nl-NL" dirty="0" err="1"/>
              <a:t>away</a:t>
            </a:r>
            <a:endParaRPr lang="nl-NL" dirty="0"/>
          </a:p>
          <a:p>
            <a:pPr lvl="2"/>
            <a:r>
              <a:rPr lang="nl-NL" dirty="0"/>
              <a:t>As a </a:t>
            </a:r>
            <a:r>
              <a:rPr lang="nl-NL" dirty="0" err="1"/>
              <a:t>result</a:t>
            </a:r>
            <a:r>
              <a:rPr lang="nl-NL" dirty="0"/>
              <a:t>, </a:t>
            </a:r>
            <a:r>
              <a:rPr lang="nl-NL" dirty="0" err="1"/>
              <a:t>the</a:t>
            </a:r>
            <a:r>
              <a:rPr lang="nl-NL" dirty="0"/>
              <a:t> focus was set on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syudents</a:t>
            </a:r>
            <a:r>
              <a:rPr lang="nl-NL" dirty="0"/>
              <a:t> </a:t>
            </a:r>
            <a:r>
              <a:rPr lang="nl-NL" dirty="0" err="1"/>
              <a:t>difficulties</a:t>
            </a:r>
            <a:r>
              <a:rPr lang="nl-NL" dirty="0"/>
              <a:t>/</a:t>
            </a:r>
            <a:r>
              <a:rPr lang="nl-NL" dirty="0" err="1"/>
              <a:t>disability</a:t>
            </a:r>
            <a:endParaRPr lang="nl-NL" dirty="0"/>
          </a:p>
          <a:p>
            <a:pPr lvl="2"/>
            <a:r>
              <a:rPr lang="nl-NL" dirty="0" err="1"/>
              <a:t>This</a:t>
            </a:r>
            <a:r>
              <a:rPr lang="nl-NL" dirty="0"/>
              <a:t> time, </a:t>
            </a:r>
            <a:r>
              <a:rPr lang="nl-NL" dirty="0" err="1"/>
              <a:t>all</a:t>
            </a:r>
            <a:r>
              <a:rPr lang="nl-NL" dirty="0"/>
              <a:t> </a:t>
            </a:r>
            <a:r>
              <a:rPr lang="nl-NL" dirty="0" err="1"/>
              <a:t>influencing</a:t>
            </a:r>
            <a:r>
              <a:rPr lang="nl-NL" dirty="0"/>
              <a:t> factors </a:t>
            </a:r>
            <a:r>
              <a:rPr lang="nl-NL" dirty="0" err="1"/>
              <a:t>were</a:t>
            </a:r>
            <a:r>
              <a:rPr lang="nl-NL" dirty="0"/>
              <a:t> </a:t>
            </a:r>
            <a:r>
              <a:rPr lang="nl-NL" dirty="0" err="1"/>
              <a:t>explored</a:t>
            </a:r>
            <a:endParaRPr lang="nl-NL" dirty="0"/>
          </a:p>
          <a:p>
            <a:pPr lvl="1"/>
            <a:r>
              <a:rPr lang="nl-NL" dirty="0"/>
              <a:t>Time investment was </a:t>
            </a:r>
            <a:r>
              <a:rPr lang="nl-NL" dirty="0" err="1"/>
              <a:t>seen</a:t>
            </a:r>
            <a:r>
              <a:rPr lang="nl-NL" dirty="0"/>
              <a:t> as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biggest</a:t>
            </a:r>
            <a:r>
              <a:rPr lang="nl-NL" dirty="0"/>
              <a:t> drawback</a:t>
            </a:r>
          </a:p>
          <a:p>
            <a:pPr lvl="2"/>
            <a:r>
              <a:rPr lang="nl-NL" dirty="0" err="1"/>
              <a:t>Influence</a:t>
            </a:r>
            <a:r>
              <a:rPr lang="nl-NL" dirty="0"/>
              <a:t> of </a:t>
            </a:r>
            <a:r>
              <a:rPr lang="nl-NL" dirty="0" err="1"/>
              <a:t>their</a:t>
            </a:r>
            <a:r>
              <a:rPr lang="nl-NL" dirty="0"/>
              <a:t> personal </a:t>
            </a:r>
            <a:r>
              <a:rPr lang="nl-NL" dirty="0" err="1"/>
              <a:t>learning</a:t>
            </a:r>
            <a:r>
              <a:rPr lang="nl-NL" dirty="0"/>
              <a:t> </a:t>
            </a:r>
            <a:r>
              <a:rPr lang="nl-NL" dirty="0" err="1"/>
              <a:t>process</a:t>
            </a:r>
            <a:r>
              <a:rPr lang="nl-NL" dirty="0"/>
              <a:t> as time time-</a:t>
            </a:r>
            <a:r>
              <a:rPr lang="nl-NL" dirty="0" err="1"/>
              <a:t>consuming</a:t>
            </a:r>
            <a:r>
              <a:rPr lang="nl-NL" dirty="0"/>
              <a:t> factor was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included</a:t>
            </a:r>
            <a:r>
              <a:rPr lang="nl-NL" dirty="0"/>
              <a:t> in </a:t>
            </a:r>
            <a:r>
              <a:rPr lang="nl-NL" dirty="0" err="1"/>
              <a:t>their</a:t>
            </a:r>
            <a:r>
              <a:rPr lang="nl-NL" dirty="0"/>
              <a:t> </a:t>
            </a:r>
            <a:r>
              <a:rPr lang="nl-NL" dirty="0" err="1"/>
              <a:t>reflections</a:t>
            </a:r>
            <a:endParaRPr lang="nl-NL" dirty="0"/>
          </a:p>
          <a:p>
            <a:r>
              <a:rPr lang="nl-NL" dirty="0"/>
              <a:t>SSP a perfect approach for </a:t>
            </a:r>
            <a:r>
              <a:rPr lang="nl-NL" dirty="0" err="1"/>
              <a:t>all</a:t>
            </a:r>
            <a:r>
              <a:rPr lang="nl-NL" dirty="0"/>
              <a:t> </a:t>
            </a:r>
            <a:r>
              <a:rPr lang="nl-NL" dirty="0" err="1"/>
              <a:t>students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C27B9F-5EC7-34CE-DBF3-86210D85D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C8E042-9554-0FC7-29CB-EEE3BC96D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C6365E0-8F30-5367-484E-D45F0FE3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3509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24E798-FDD1-1E3A-45E0-62FDDB1D9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Reflection</a:t>
            </a:r>
            <a:r>
              <a:rPr lang="nl-NL" dirty="0"/>
              <a:t> on </a:t>
            </a:r>
            <a:r>
              <a:rPr lang="nl-NL" dirty="0" err="1"/>
              <a:t>their</a:t>
            </a:r>
            <a:r>
              <a:rPr lang="nl-NL" dirty="0"/>
              <a:t> personal </a:t>
            </a:r>
            <a:r>
              <a:rPr lang="nl-NL" dirty="0" err="1"/>
              <a:t>learning</a:t>
            </a:r>
            <a:r>
              <a:rPr lang="nl-NL" dirty="0"/>
              <a:t> </a:t>
            </a:r>
            <a:r>
              <a:rPr lang="nl-NL" dirty="0" err="1"/>
              <a:t>process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522A89-A0C5-C9D2-30FE-F296125EE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nl-NL" dirty="0"/>
              <a:t>Hard</a:t>
            </a:r>
          </a:p>
          <a:p>
            <a:pPr lvl="1"/>
            <a:r>
              <a:rPr lang="nl-NL" dirty="0"/>
              <a:t>High pace </a:t>
            </a:r>
            <a:r>
              <a:rPr lang="nl-NL" dirty="0" err="1"/>
              <a:t>theory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process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SSP</a:t>
            </a:r>
          </a:p>
          <a:p>
            <a:pPr lvl="1"/>
            <a:r>
              <a:rPr lang="nl-NL" dirty="0"/>
              <a:t>Putting </a:t>
            </a:r>
            <a:r>
              <a:rPr lang="nl-NL" dirty="0" err="1"/>
              <a:t>theory</a:t>
            </a:r>
            <a:r>
              <a:rPr lang="nl-NL" dirty="0"/>
              <a:t> </a:t>
            </a:r>
            <a:r>
              <a:rPr lang="nl-NL" dirty="0" err="1"/>
              <a:t>into</a:t>
            </a:r>
            <a:r>
              <a:rPr lang="nl-NL" dirty="0"/>
              <a:t> </a:t>
            </a:r>
            <a:r>
              <a:rPr lang="nl-NL" dirty="0" err="1"/>
              <a:t>practice</a:t>
            </a:r>
            <a:r>
              <a:rPr lang="nl-NL" dirty="0"/>
              <a:t> </a:t>
            </a:r>
            <a:r>
              <a:rPr lang="nl-NL" dirty="0" err="1"/>
              <a:t>regarding</a:t>
            </a:r>
            <a:r>
              <a:rPr lang="nl-NL" dirty="0"/>
              <a:t> research was </a:t>
            </a:r>
            <a:r>
              <a:rPr lang="nl-NL" dirty="0" err="1"/>
              <a:t>difficult</a:t>
            </a:r>
            <a:endParaRPr lang="nl-NL" dirty="0"/>
          </a:p>
          <a:p>
            <a:pPr lvl="1"/>
            <a:r>
              <a:rPr lang="nl-NL" dirty="0"/>
              <a:t>Hard </a:t>
            </a:r>
            <a:r>
              <a:rPr lang="nl-NL" dirty="0" err="1"/>
              <a:t>to</a:t>
            </a:r>
            <a:r>
              <a:rPr lang="nl-NL" dirty="0"/>
              <a:t> take time for </a:t>
            </a:r>
            <a:r>
              <a:rPr lang="nl-NL" dirty="0" err="1"/>
              <a:t>exploration</a:t>
            </a:r>
            <a:r>
              <a:rPr lang="nl-NL" dirty="0"/>
              <a:t>. </a:t>
            </a:r>
            <a:r>
              <a:rPr lang="nl-NL" dirty="0" err="1"/>
              <a:t>Would</a:t>
            </a:r>
            <a:r>
              <a:rPr lang="nl-NL" dirty="0"/>
              <a:t> have </a:t>
            </a:r>
            <a:r>
              <a:rPr lang="nl-NL" dirty="0" err="1"/>
              <a:t>preferred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act straight </a:t>
            </a:r>
            <a:r>
              <a:rPr lang="nl-NL" dirty="0" err="1"/>
              <a:t>away</a:t>
            </a:r>
            <a:endParaRPr lang="nl-NL" dirty="0"/>
          </a:p>
          <a:p>
            <a:r>
              <a:rPr lang="nl-NL" dirty="0" err="1"/>
              <a:t>Confronting</a:t>
            </a:r>
            <a:endParaRPr lang="nl-NL" dirty="0"/>
          </a:p>
          <a:p>
            <a:pPr lvl="1"/>
            <a:r>
              <a:rPr lang="nl-NL" dirty="0"/>
              <a:t>I </a:t>
            </a:r>
            <a:r>
              <a:rPr lang="nl-NL" dirty="0" err="1"/>
              <a:t>needed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coachingsession</a:t>
            </a:r>
            <a:r>
              <a:rPr lang="nl-NL" dirty="0"/>
              <a:t>, but I </a:t>
            </a:r>
            <a:r>
              <a:rPr lang="nl-NL" dirty="0" err="1"/>
              <a:t>hated</a:t>
            </a:r>
            <a:r>
              <a:rPr lang="nl-NL" dirty="0"/>
              <a:t> </a:t>
            </a:r>
            <a:r>
              <a:rPr lang="nl-NL" dirty="0" err="1"/>
              <a:t>them</a:t>
            </a:r>
            <a:r>
              <a:rPr lang="nl-NL" dirty="0"/>
              <a:t>!</a:t>
            </a:r>
          </a:p>
          <a:p>
            <a:pPr lvl="1"/>
            <a:r>
              <a:rPr lang="nl-NL" dirty="0"/>
              <a:t>I </a:t>
            </a:r>
            <a:r>
              <a:rPr lang="nl-NL" dirty="0" err="1"/>
              <a:t>needed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learn</a:t>
            </a:r>
            <a:r>
              <a:rPr lang="nl-NL" dirty="0"/>
              <a:t> 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deal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feedforward</a:t>
            </a:r>
            <a:r>
              <a:rPr lang="nl-NL" dirty="0"/>
              <a:t>, </a:t>
            </a:r>
            <a:r>
              <a:rPr lang="nl-NL" dirty="0" err="1"/>
              <a:t>that</a:t>
            </a:r>
            <a:r>
              <a:rPr lang="nl-NL" dirty="0"/>
              <a:t> was a </a:t>
            </a:r>
            <a:r>
              <a:rPr lang="nl-NL" dirty="0" err="1"/>
              <a:t>tough</a:t>
            </a:r>
            <a:r>
              <a:rPr lang="nl-NL" dirty="0"/>
              <a:t> </a:t>
            </a:r>
            <a:r>
              <a:rPr lang="nl-NL" dirty="0" err="1"/>
              <a:t>experience</a:t>
            </a:r>
            <a:endParaRPr lang="nl-NL" dirty="0"/>
          </a:p>
          <a:p>
            <a:r>
              <a:rPr lang="nl-NL" dirty="0"/>
              <a:t>Personal </a:t>
            </a:r>
            <a:r>
              <a:rPr lang="nl-NL" dirty="0" err="1"/>
              <a:t>competencies</a:t>
            </a:r>
            <a:endParaRPr lang="nl-NL" dirty="0"/>
          </a:p>
          <a:p>
            <a:pPr lvl="1"/>
            <a:r>
              <a:rPr lang="nl-NL" dirty="0"/>
              <a:t>The </a:t>
            </a:r>
            <a:r>
              <a:rPr lang="nl-NL" dirty="0" err="1"/>
              <a:t>relation</a:t>
            </a:r>
            <a:r>
              <a:rPr lang="nl-NL" dirty="0"/>
              <a:t> </a:t>
            </a:r>
            <a:r>
              <a:rPr lang="nl-NL" dirty="0" err="1"/>
              <a:t>between</a:t>
            </a:r>
            <a:r>
              <a:rPr lang="nl-NL" dirty="0"/>
              <a:t> </a:t>
            </a:r>
            <a:r>
              <a:rPr lang="nl-NL" dirty="0" err="1"/>
              <a:t>theoreritical</a:t>
            </a:r>
            <a:r>
              <a:rPr lang="nl-NL" dirty="0"/>
              <a:t> </a:t>
            </a:r>
            <a:r>
              <a:rPr lang="nl-NL" dirty="0" err="1"/>
              <a:t>aspects</a:t>
            </a:r>
            <a:r>
              <a:rPr lang="nl-NL" dirty="0"/>
              <a:t> </a:t>
            </a:r>
            <a:r>
              <a:rPr lang="nl-NL" dirty="0" err="1"/>
              <a:t>clarified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what</a:t>
            </a:r>
            <a:r>
              <a:rPr lang="nl-NL" dirty="0"/>
              <a:t>,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how</a:t>
            </a:r>
            <a:r>
              <a:rPr lang="nl-NL" dirty="0"/>
              <a:t> and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why</a:t>
            </a:r>
            <a:r>
              <a:rPr lang="nl-NL" dirty="0"/>
              <a:t> of </a:t>
            </a:r>
            <a:r>
              <a:rPr lang="nl-NL" dirty="0" err="1"/>
              <a:t>talored</a:t>
            </a:r>
            <a:r>
              <a:rPr lang="nl-NL" dirty="0"/>
              <a:t> </a:t>
            </a:r>
            <a:r>
              <a:rPr lang="nl-NL" dirty="0" err="1"/>
              <a:t>interventions</a:t>
            </a:r>
            <a:endParaRPr lang="nl-NL" dirty="0"/>
          </a:p>
          <a:p>
            <a:pPr lvl="1"/>
            <a:r>
              <a:rPr lang="nl-NL" dirty="0"/>
              <a:t>The </a:t>
            </a:r>
            <a:r>
              <a:rPr lang="nl-NL" dirty="0" err="1"/>
              <a:t>process</a:t>
            </a:r>
            <a:r>
              <a:rPr lang="nl-NL" dirty="0"/>
              <a:t> </a:t>
            </a:r>
            <a:r>
              <a:rPr lang="nl-NL" dirty="0" err="1"/>
              <a:t>taught</a:t>
            </a:r>
            <a:r>
              <a:rPr lang="nl-NL" dirty="0"/>
              <a:t> me </a:t>
            </a:r>
            <a:r>
              <a:rPr lang="nl-NL" dirty="0" err="1"/>
              <a:t>that</a:t>
            </a:r>
            <a:r>
              <a:rPr lang="nl-NL" dirty="0"/>
              <a:t> I was </a:t>
            </a:r>
            <a:r>
              <a:rPr lang="nl-NL" dirty="0" err="1"/>
              <a:t>already</a:t>
            </a:r>
            <a:r>
              <a:rPr lang="nl-NL" dirty="0"/>
              <a:t> competent, but </a:t>
            </a:r>
            <a:r>
              <a:rPr lang="nl-NL" dirty="0" err="1"/>
              <a:t>that</a:t>
            </a:r>
            <a:r>
              <a:rPr lang="nl-NL" dirty="0"/>
              <a:t> I </a:t>
            </a:r>
            <a:r>
              <a:rPr lang="nl-NL" dirty="0" err="1"/>
              <a:t>did</a:t>
            </a:r>
            <a:r>
              <a:rPr lang="nl-NL" dirty="0"/>
              <a:t>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my</a:t>
            </a:r>
            <a:r>
              <a:rPr lang="nl-NL" dirty="0"/>
              <a:t> </a:t>
            </a:r>
            <a:r>
              <a:rPr lang="nl-NL" dirty="0" err="1"/>
              <a:t>competences</a:t>
            </a:r>
            <a:r>
              <a:rPr lang="nl-NL" dirty="0"/>
              <a:t> </a:t>
            </a:r>
            <a:r>
              <a:rPr lang="nl-NL" dirty="0" err="1"/>
              <a:t>effectively</a:t>
            </a:r>
            <a:endParaRPr lang="nl-NL" dirty="0"/>
          </a:p>
          <a:p>
            <a:pPr lvl="1"/>
            <a:r>
              <a:rPr lang="nl-NL" dirty="0"/>
              <a:t>I have </a:t>
            </a:r>
            <a:r>
              <a:rPr lang="nl-NL" dirty="0" err="1"/>
              <a:t>learned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start thinking in </a:t>
            </a:r>
            <a:r>
              <a:rPr lang="nl-NL" dirty="0" err="1"/>
              <a:t>opportunities</a:t>
            </a:r>
            <a:r>
              <a:rPr lang="nl-NL" dirty="0"/>
              <a:t>, </a:t>
            </a:r>
            <a:r>
              <a:rPr lang="nl-NL" dirty="0" err="1"/>
              <a:t>to</a:t>
            </a:r>
            <a:r>
              <a:rPr lang="nl-NL" dirty="0"/>
              <a:t> look for </a:t>
            </a:r>
            <a:r>
              <a:rPr lang="nl-NL" dirty="0" err="1"/>
              <a:t>opportunities</a:t>
            </a:r>
            <a:r>
              <a:rPr lang="nl-NL" dirty="0"/>
              <a:t> and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opportunities</a:t>
            </a:r>
            <a:r>
              <a:rPr lang="nl-NL" dirty="0"/>
              <a:t> in a way </a:t>
            </a:r>
            <a:r>
              <a:rPr lang="nl-NL" dirty="0" err="1"/>
              <a:t>that</a:t>
            </a:r>
            <a:r>
              <a:rPr lang="nl-NL" dirty="0"/>
              <a:t> I </a:t>
            </a:r>
            <a:r>
              <a:rPr lang="nl-NL" dirty="0" err="1"/>
              <a:t>finally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design </a:t>
            </a:r>
            <a:r>
              <a:rPr lang="nl-NL" dirty="0" err="1"/>
              <a:t>tailored</a:t>
            </a:r>
            <a:r>
              <a:rPr lang="nl-NL" dirty="0"/>
              <a:t> </a:t>
            </a:r>
            <a:r>
              <a:rPr lang="nl-NL" dirty="0" err="1"/>
              <a:t>interventions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3D5CC81-6C78-BC1E-8B2E-891CF2E62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CF9CE2-3C46-1281-D345-4921BA2E8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A128C7C-3F62-6E71-EECB-B9298D22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2459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DA9E578-30ED-A8FD-82FB-ED032AA6E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035474" cy="1325563"/>
          </a:xfrm>
        </p:spPr>
        <p:txBody>
          <a:bodyPr/>
          <a:lstStyle/>
          <a:p>
            <a:r>
              <a:rPr lang="en-US" dirty="0"/>
              <a:t>Meet Tommie</a:t>
            </a:r>
          </a:p>
        </p:txBody>
      </p:sp>
      <p:pic>
        <p:nvPicPr>
          <p:cNvPr id="4" name="Tijdelijke aanduiding voor inhoud 3" descr="Afbeelding met persoon, jongen, binnen, kind&#10;&#10;Beschrijving is gegenereerd met zeer hoge betrouwbaarheid">
            <a:extLst>
              <a:ext uri="{FF2B5EF4-FFF2-40B4-BE49-F238E27FC236}">
                <a16:creationId xmlns:a16="http://schemas.microsoft.com/office/drawing/2014/main" id="{84EAF295-F5A2-C5AC-6869-C59DF786E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27" r="1" b="27928"/>
          <a:stretch/>
        </p:blipFill>
        <p:spPr>
          <a:xfrm>
            <a:off x="838199" y="1825625"/>
            <a:ext cx="9035473" cy="4351338"/>
          </a:xfrm>
          <a:prstGeom prst="rect">
            <a:avLst/>
          </a:prstGeom>
          <a:noFill/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966147E-FE10-E0B5-9FE1-C6A6A62E3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D36AFEE-375B-C3AB-7496-7AD4E2C2C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AA360BE-FD6E-A8E3-6277-6F4324CFF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2209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298606C-39E3-3756-5A3F-0AB17503D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00930" cy="1325563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The clash</a:t>
            </a:r>
          </a:p>
        </p:txBody>
      </p:sp>
      <p:pic>
        <p:nvPicPr>
          <p:cNvPr id="4" name="Tijdelijke aanduiding voor inhoud 8" descr="Afbeelding met outdoor-object, ster&#10;&#10;Beschrijving is gegenereerd met hoge betrouwbaarheid">
            <a:extLst>
              <a:ext uri="{FF2B5EF4-FFF2-40B4-BE49-F238E27FC236}">
                <a16:creationId xmlns:a16="http://schemas.microsoft.com/office/drawing/2014/main" id="{E9C58B0D-7281-8194-AD04-417D36B5F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5" r="18861" b="-1"/>
          <a:stretch/>
        </p:blipFill>
        <p:spPr>
          <a:xfrm>
            <a:off x="838200" y="2043485"/>
            <a:ext cx="4356000" cy="4133478"/>
          </a:xfrm>
          <a:prstGeom prst="rect">
            <a:avLst/>
          </a:prstGeom>
          <a:noFill/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E4D3877-F42F-1518-74DD-BEC8B8B35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19130" y="2043485"/>
            <a:ext cx="4320000" cy="4133478"/>
          </a:xfrm>
        </p:spPr>
        <p:txBody>
          <a:bodyPr>
            <a:normAutofit fontScale="92500" lnSpcReduction="20000"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dirty="0"/>
              <a:t>Meltdowns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dirty="0" err="1"/>
              <a:t>Assignments</a:t>
            </a:r>
            <a:r>
              <a:rPr lang="nl-NL" dirty="0"/>
              <a:t> are never </a:t>
            </a:r>
            <a:r>
              <a:rPr lang="nl-NL" dirty="0" err="1"/>
              <a:t>finished</a:t>
            </a:r>
            <a:endParaRPr lang="nl-NL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dirty="0" err="1"/>
              <a:t>Behavioral</a:t>
            </a:r>
            <a:r>
              <a:rPr lang="nl-NL" dirty="0"/>
              <a:t> </a:t>
            </a:r>
            <a:r>
              <a:rPr lang="nl-NL" dirty="0" err="1"/>
              <a:t>patern</a:t>
            </a:r>
            <a:endParaRPr lang="nl-NL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Restless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Shares his </a:t>
            </a:r>
            <a:r>
              <a:rPr lang="nl-NL" dirty="0" err="1"/>
              <a:t>feelings</a:t>
            </a:r>
            <a:r>
              <a:rPr lang="nl-NL" dirty="0"/>
              <a:t> of </a:t>
            </a:r>
            <a:r>
              <a:rPr lang="nl-NL" dirty="0" err="1"/>
              <a:t>incompetency</a:t>
            </a:r>
            <a:r>
              <a:rPr lang="nl-NL" dirty="0"/>
              <a:t> </a:t>
            </a:r>
            <a:r>
              <a:rPr lang="nl-NL" dirty="0" err="1"/>
              <a:t>loud</a:t>
            </a:r>
            <a:r>
              <a:rPr lang="nl-NL" dirty="0"/>
              <a:t> and </a:t>
            </a:r>
            <a:r>
              <a:rPr lang="nl-NL" dirty="0" err="1"/>
              <a:t>clear</a:t>
            </a:r>
            <a:endParaRPr lang="nl-NL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dirty="0"/>
              <a:t>I </a:t>
            </a:r>
            <a:r>
              <a:rPr lang="nl-NL" dirty="0" err="1"/>
              <a:t>just</a:t>
            </a:r>
            <a:r>
              <a:rPr lang="nl-NL" dirty="0"/>
              <a:t> </a:t>
            </a:r>
            <a:r>
              <a:rPr lang="nl-NL" dirty="0" err="1"/>
              <a:t>can’t</a:t>
            </a:r>
            <a:r>
              <a:rPr lang="nl-NL" dirty="0"/>
              <a:t> do </a:t>
            </a:r>
            <a:r>
              <a:rPr lang="nl-NL" dirty="0" err="1"/>
              <a:t>it</a:t>
            </a:r>
            <a:endParaRPr lang="nl-NL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dirty="0"/>
              <a:t>I </a:t>
            </a:r>
            <a:r>
              <a:rPr lang="nl-NL" dirty="0" err="1"/>
              <a:t>will</a:t>
            </a:r>
            <a:r>
              <a:rPr lang="nl-NL" dirty="0"/>
              <a:t> never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able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do </a:t>
            </a:r>
            <a:r>
              <a:rPr lang="nl-NL" dirty="0" err="1"/>
              <a:t>this</a:t>
            </a:r>
            <a:endParaRPr lang="nl-NL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err="1"/>
              <a:t>Gets</a:t>
            </a:r>
            <a:r>
              <a:rPr lang="nl-NL" dirty="0"/>
              <a:t> </a:t>
            </a:r>
            <a:r>
              <a:rPr lang="nl-NL" dirty="0" err="1"/>
              <a:t>angry</a:t>
            </a:r>
            <a:endParaRPr lang="nl-NL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dirty="0"/>
              <a:t>Slaps at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table</a:t>
            </a:r>
            <a:endParaRPr lang="nl-NL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dirty="0" err="1"/>
              <a:t>Throws</a:t>
            </a:r>
            <a:r>
              <a:rPr lang="nl-NL" dirty="0"/>
              <a:t> his </a:t>
            </a:r>
            <a:r>
              <a:rPr lang="nl-NL" dirty="0" err="1"/>
              <a:t>coursework</a:t>
            </a:r>
            <a:r>
              <a:rPr lang="nl-NL" dirty="0"/>
              <a:t> </a:t>
            </a:r>
            <a:r>
              <a:rPr lang="nl-NL" dirty="0" err="1"/>
              <a:t>through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classroom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Runs off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err="1"/>
              <a:t>Hides</a:t>
            </a:r>
            <a:r>
              <a:rPr lang="nl-NL" dirty="0"/>
              <a:t> </a:t>
            </a:r>
            <a:r>
              <a:rPr lang="nl-NL" dirty="0" err="1"/>
              <a:t>behind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cloak</a:t>
            </a:r>
            <a:r>
              <a:rPr lang="nl-NL" dirty="0"/>
              <a:t> rack</a:t>
            </a:r>
          </a:p>
          <a:p>
            <a:endParaRPr lang="en-US" dirty="0"/>
          </a:p>
        </p:txBody>
      </p:sp>
      <p:pic>
        <p:nvPicPr>
          <p:cNvPr id="5" name="Tijdelijke aanduiding voor inhoud 4" descr="Afbeelding met persoon, jongen, binnen, zitten&#10;&#10;Beschrijving is gegenereerd met hoge betrouwbaarheid">
            <a:extLst>
              <a:ext uri="{FF2B5EF4-FFF2-40B4-BE49-F238E27FC236}">
                <a16:creationId xmlns:a16="http://schemas.microsoft.com/office/drawing/2014/main" id="{EB6BF89A-57B5-7423-C589-E0FD967B31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531" y1="16563" x2="51667" y2="25938"/>
                        <a14:foregroundMark x1="50455" y1="15937" x2="50531" y2="16563"/>
                        <a14:foregroundMark x1="50417" y1="15625" x2="50455" y2="15937"/>
                        <a14:foregroundMark x1="50581" y1="45000" x2="50208" y2="51563"/>
                        <a14:foregroundMark x1="50599" y1="44688" x2="50581" y2="45000"/>
                        <a14:foregroundMark x1="50626" y1="44214" x2="50599" y2="44688"/>
                        <a14:foregroundMark x1="51667" y1="25938" x2="50709" y2="42772"/>
                        <a14:foregroundMark x1="36742" y1="27187" x2="31667" y2="37188"/>
                        <a14:foregroundMark x1="39913" y1="20938" x2="36742" y2="27187"/>
                        <a14:foregroundMark x1="42292" y1="16250" x2="39913" y2="20938"/>
                        <a14:foregroundMark x1="60217" y1="20625" x2="63542" y2="26563"/>
                        <a14:foregroundMark x1="60042" y1="20313" x2="60217" y2="20625"/>
                        <a14:foregroundMark x1="59342" y1="19063" x2="60042" y2="20313"/>
                        <a14:foregroundMark x1="59167" y1="18750" x2="59342" y2="19063"/>
                        <a14:foregroundMark x1="63542" y1="26563" x2="65833" y2="35625"/>
                        <a14:foregroundMark x1="65833" y1="35625" x2="67083" y2="37813"/>
                        <a14:foregroundMark x1="61788" y1="20625" x2="64792" y2="27500"/>
                        <a14:foregroundMark x1="61652" y1="20313" x2="61788" y2="20625"/>
                        <a14:foregroundMark x1="61106" y1="19063" x2="61652" y2="20313"/>
                        <a14:foregroundMark x1="60833" y1="18438" x2="61106" y2="19063"/>
                        <a14:foregroundMark x1="54026" y1="45963" x2="53958" y2="46250"/>
                        <a14:foregroundMark x1="53816" y1="45682" x2="53750" y2="45938"/>
                        <a14:foregroundMark x1="55417" y1="41563" x2="55833" y2="41563"/>
                        <a14:foregroundMark x1="54375" y1="44375" x2="54375" y2="44375"/>
                        <a14:foregroundMark x1="54792" y1="42500" x2="54792" y2="42500"/>
                        <a14:foregroundMark x1="60625" y1="21250" x2="60625" y2="21250"/>
                        <a14:foregroundMark x1="60417" y1="20625" x2="60833" y2="21250"/>
                        <a14:foregroundMark x1="59792" y1="19063" x2="60208" y2="20313"/>
                        <a14:backgroundMark x1="50417" y1="15937" x2="50417" y2="15937"/>
                        <a14:backgroundMark x1="50417" y1="16563" x2="50417" y2="16563"/>
                        <a14:backgroundMark x1="55256" y1="44375" x2="54583" y2="46250"/>
                        <a14:backgroundMark x1="55705" y1="43125" x2="55256" y2="44375"/>
                        <a14:backgroundMark x1="55930" y1="42500" x2="55705" y2="43125"/>
                        <a14:backgroundMark x1="56042" y1="42188" x2="55930" y2="42500"/>
                        <a14:backgroundMark x1="55417" y1="42188" x2="55417" y2="42188"/>
                        <a14:backgroundMark x1="40625" y1="20938" x2="40625" y2="20938"/>
                        <a14:backgroundMark x1="42708" y1="16250" x2="42708" y2="16250"/>
                        <a14:backgroundMark x1="42083" y1="15625" x2="42083" y2="15625"/>
                        <a14:backgroundMark x1="39167" y1="27187" x2="39167" y2="27187"/>
                        <a14:backgroundMark x1="55417" y1="43125" x2="55417" y2="43125"/>
                        <a14:backgroundMark x1="54792" y1="45000" x2="54792" y2="45000"/>
                        <a14:backgroundMark x1="54792" y1="44688" x2="54792" y2="44688"/>
                        <a14:backgroundMark x1="54792" y1="44063" x2="54792" y2="44063"/>
                        <a14:backgroundMark x1="55000" y1="43438" x2="55000" y2="43438"/>
                        <a14:backgroundMark x1="55208" y1="43125" x2="55208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16" t="12158" r="24332" b="44411"/>
          <a:stretch/>
        </p:blipFill>
        <p:spPr>
          <a:xfrm>
            <a:off x="2081060" y="3510369"/>
            <a:ext cx="1721961" cy="9901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8F267ED-DD42-6435-F903-D4B861138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B921253-5A65-F908-93D2-0C01949D1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C46985E-55E5-37B6-C8EE-17B05CE64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t>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25902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BEB059C-F84E-4F03-8D34-71C4687DA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00930" cy="1325563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What sets off the explosion</a:t>
            </a:r>
          </a:p>
        </p:txBody>
      </p:sp>
      <p:pic>
        <p:nvPicPr>
          <p:cNvPr id="5" name="Tijdelijke aanduiding voor inhoud 4" descr="Afbeelding met laser, scène&#10;&#10;Beschrijving is gegenereerd met zeer hoge betrouwbaarheid">
            <a:extLst>
              <a:ext uri="{FF2B5EF4-FFF2-40B4-BE49-F238E27FC236}">
                <a16:creationId xmlns:a16="http://schemas.microsoft.com/office/drawing/2014/main" id="{0AF007CF-3D68-ACFE-ED0E-59776E3DCC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6" r="18018" b="-3"/>
          <a:stretch/>
        </p:blipFill>
        <p:spPr>
          <a:xfrm>
            <a:off x="838200" y="2043485"/>
            <a:ext cx="4356000" cy="4133478"/>
          </a:xfrm>
          <a:prstGeom prst="rect">
            <a:avLst/>
          </a:prstGeom>
          <a:noFill/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DCB9939-182C-4097-1FDC-6E3822BF9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19130" y="2043485"/>
            <a:ext cx="4320000" cy="4133478"/>
          </a:xfrm>
        </p:spPr>
        <p:txBody>
          <a:bodyPr/>
          <a:lstStyle/>
          <a:p>
            <a:r>
              <a:rPr lang="en-US" dirty="0"/>
              <a:t>Classroom assignments</a:t>
            </a:r>
          </a:p>
          <a:p>
            <a:r>
              <a:rPr lang="en-US" dirty="0"/>
              <a:t>Experiencing time limits</a:t>
            </a:r>
          </a:p>
          <a:p>
            <a:r>
              <a:rPr lang="en-US" dirty="0"/>
              <a:t>Unclear or ambiguous demands</a:t>
            </a:r>
          </a:p>
          <a:p>
            <a:r>
              <a:rPr lang="en-US" dirty="0"/>
              <a:t>Personal failure</a:t>
            </a:r>
          </a:p>
          <a:p>
            <a:r>
              <a:rPr lang="en-US" dirty="0"/>
              <a:t>When classmates are successful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89B0834-9C62-EDAA-3DFB-29B4F70CD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511F98C-293B-D748-7C8B-14F3051F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73669D-33C3-03A9-3894-4D3FE6D02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t>27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44459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D5F22E-3C05-238E-EA69-96AB87F4C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Characteristics</a:t>
            </a:r>
            <a:r>
              <a:rPr lang="nl-NL" dirty="0"/>
              <a:t> and personal </a:t>
            </a:r>
            <a:r>
              <a:rPr lang="nl-NL" dirty="0" err="1"/>
              <a:t>barriers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6D2EE77-1B0D-0B3B-7044-6F14B58FAA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" r="-3" b="-3"/>
          <a:stretch/>
        </p:blipFill>
        <p:spPr>
          <a:xfrm>
            <a:off x="7811366" y="1528735"/>
            <a:ext cx="3434805" cy="2349902"/>
          </a:xfrm>
          <a:prstGeom prst="rect">
            <a:avLst/>
          </a:prstGeom>
        </p:spPr>
      </p:pic>
      <p:pic>
        <p:nvPicPr>
          <p:cNvPr id="5" name="Tijdelijke aanduiding voor inhoud 4" descr="Afbeelding met persoon, jongen, binnen, zitten&#10;&#10;Beschrijving is gegenereerd met hoge betrouwbaarheid">
            <a:extLst>
              <a:ext uri="{FF2B5EF4-FFF2-40B4-BE49-F238E27FC236}">
                <a16:creationId xmlns:a16="http://schemas.microsoft.com/office/drawing/2014/main" id="{C325A870-DCD8-47BD-A003-137B608CCB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" r="1585" b="1"/>
          <a:stretch/>
        </p:blipFill>
        <p:spPr>
          <a:xfrm>
            <a:off x="7811366" y="4274479"/>
            <a:ext cx="3434805" cy="234958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3A85A80-FE7A-099F-4875-9D2FA1D04D1A}"/>
              </a:ext>
            </a:extLst>
          </p:cNvPr>
          <p:cNvSpPr txBox="1"/>
          <p:nvPr/>
        </p:nvSpPr>
        <p:spPr>
          <a:xfrm>
            <a:off x="838199" y="1920754"/>
            <a:ext cx="64929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400" dirty="0"/>
              <a:t>Creative </a:t>
            </a:r>
            <a:r>
              <a:rPr lang="nl-NL" sz="1400" dirty="0" err="1"/>
              <a:t>thinker</a:t>
            </a:r>
            <a:endParaRPr lang="nl-NL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400" dirty="0" err="1"/>
              <a:t>Investigative</a:t>
            </a:r>
            <a:endParaRPr lang="nl-NL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400" dirty="0"/>
              <a:t>Sophisticated </a:t>
            </a:r>
            <a:r>
              <a:rPr lang="nl-NL" sz="1400" dirty="0" err="1"/>
              <a:t>vocabulary</a:t>
            </a:r>
            <a:endParaRPr lang="nl-NL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400" dirty="0"/>
              <a:t>Wants </a:t>
            </a:r>
            <a:r>
              <a:rPr lang="nl-NL" sz="1400" dirty="0" err="1"/>
              <a:t>to</a:t>
            </a:r>
            <a:r>
              <a:rPr lang="nl-NL" sz="1400" dirty="0"/>
              <a:t> </a:t>
            </a:r>
            <a:r>
              <a:rPr lang="nl-NL" sz="1400" dirty="0" err="1"/>
              <a:t>achieve</a:t>
            </a:r>
            <a:endParaRPr lang="nl-NL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400" dirty="0"/>
              <a:t>Has </a:t>
            </a:r>
            <a:r>
              <a:rPr lang="nl-NL" sz="1400" dirty="0" err="1"/>
              <a:t>an</a:t>
            </a:r>
            <a:r>
              <a:rPr lang="nl-NL" sz="1400" dirty="0"/>
              <a:t> </a:t>
            </a:r>
            <a:r>
              <a:rPr lang="nl-NL" sz="1400" dirty="0" err="1"/>
              <a:t>eye</a:t>
            </a:r>
            <a:r>
              <a:rPr lang="nl-NL" sz="1400" dirty="0"/>
              <a:t> </a:t>
            </a:r>
            <a:r>
              <a:rPr lang="nl-NL" sz="1400" dirty="0" err="1"/>
              <a:t>for</a:t>
            </a:r>
            <a:r>
              <a:rPr lang="nl-NL" sz="1400" dirty="0"/>
              <a:t> details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/>
              <a:t>Has an advanced level of reasoning</a:t>
            </a:r>
            <a:endParaRPr lang="nl-NL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/>
              <a:t>Has advanced ideas and interests</a:t>
            </a:r>
            <a:endParaRPr lang="nl-NL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/>
              <a:t>Wide range of interests</a:t>
            </a:r>
            <a:endParaRPr lang="nl-NL" sz="14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015E9DD-9D52-5EBD-884C-19DC4C545336}"/>
              </a:ext>
            </a:extLst>
          </p:cNvPr>
          <p:cNvSpPr txBox="1"/>
          <p:nvPr/>
        </p:nvSpPr>
        <p:spPr>
          <a:xfrm>
            <a:off x="838199" y="4274478"/>
            <a:ext cx="64929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400" dirty="0" err="1"/>
              <a:t>Easily</a:t>
            </a:r>
            <a:r>
              <a:rPr lang="nl-NL" sz="1400" dirty="0"/>
              <a:t> </a:t>
            </a:r>
            <a:r>
              <a:rPr lang="nl-NL" sz="1400" dirty="0" err="1"/>
              <a:t>distracted</a:t>
            </a:r>
            <a:endParaRPr lang="nl-NL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/>
              <a:t>Slow processing speed</a:t>
            </a:r>
            <a:endParaRPr lang="nl-NL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/>
              <a:t>Deficits in planning, </a:t>
            </a:r>
            <a:r>
              <a:rPr lang="en-US" sz="1400" dirty="0" err="1"/>
              <a:t>prioritising</a:t>
            </a:r>
            <a:r>
              <a:rPr lang="en-US" sz="1400" dirty="0"/>
              <a:t> and </a:t>
            </a:r>
            <a:r>
              <a:rPr lang="en-US" sz="1400" dirty="0" err="1"/>
              <a:t>organisation</a:t>
            </a:r>
            <a:endParaRPr lang="nl-NL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/>
              <a:t>Motivation is extrinsic</a:t>
            </a:r>
            <a:endParaRPr lang="nl-NL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/>
              <a:t>Gets lost in details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/>
              <a:t>Week motoric skills</a:t>
            </a:r>
            <a:endParaRPr lang="nl-NL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Has no sense of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Difficulties in expressing feelings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Can’t control frustration</a:t>
            </a:r>
            <a:endParaRPr lang="nl-NL" sz="1400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70C1FB5-ED3E-411B-78B8-48E819184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C3EE327-9CDA-D3C1-5FCA-FE297CE99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49C6E73-FDD8-7D97-3BE3-3C1901D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9603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212E74-C942-6304-A589-4AFD167DE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Ecological</a:t>
            </a:r>
            <a:r>
              <a:rPr lang="nl-NL" dirty="0"/>
              <a:t> </a:t>
            </a:r>
            <a:r>
              <a:rPr lang="nl-NL" dirty="0" err="1"/>
              <a:t>influences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8C76E4-2522-BD64-1497-481E5F696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24401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1700" b="1" dirty="0"/>
              <a:t>Teacher</a:t>
            </a:r>
          </a:p>
          <a:p>
            <a:pPr lvl="1">
              <a:lnSpc>
                <a:spcPct val="110000"/>
              </a:lnSpc>
            </a:pPr>
            <a:r>
              <a:rPr lang="en-US" sz="1500" dirty="0" err="1"/>
              <a:t>Emphasises</a:t>
            </a:r>
            <a:r>
              <a:rPr lang="en-US" sz="1500" dirty="0"/>
              <a:t> on personal responsibility</a:t>
            </a:r>
          </a:p>
          <a:p>
            <a:pPr lvl="1">
              <a:lnSpc>
                <a:spcPct val="110000"/>
              </a:lnSpc>
            </a:pPr>
            <a:r>
              <a:rPr lang="en-US" sz="1500" dirty="0"/>
              <a:t>Stimulates critical thinking</a:t>
            </a:r>
          </a:p>
          <a:p>
            <a:pPr>
              <a:lnSpc>
                <a:spcPct val="110000"/>
              </a:lnSpc>
            </a:pPr>
            <a:r>
              <a:rPr lang="en-US" sz="1700" b="1" dirty="0"/>
              <a:t>Curriculum</a:t>
            </a:r>
          </a:p>
          <a:p>
            <a:pPr lvl="1">
              <a:lnSpc>
                <a:spcPct val="110000"/>
              </a:lnSpc>
            </a:pPr>
            <a:r>
              <a:rPr lang="en-US" sz="1500" dirty="0"/>
              <a:t>Based on 21st century didactics</a:t>
            </a:r>
          </a:p>
          <a:p>
            <a:pPr lvl="1">
              <a:lnSpc>
                <a:spcPct val="110000"/>
              </a:lnSpc>
            </a:pPr>
            <a:r>
              <a:rPr lang="en-US" sz="1500" dirty="0" err="1"/>
              <a:t>Knowlegde</a:t>
            </a:r>
            <a:r>
              <a:rPr lang="en-US" sz="1500" dirty="0"/>
              <a:t> construction (requires intensive interaction)</a:t>
            </a:r>
          </a:p>
          <a:p>
            <a:pPr>
              <a:lnSpc>
                <a:spcPct val="110000"/>
              </a:lnSpc>
            </a:pPr>
            <a:r>
              <a:rPr lang="en-US" sz="1700" b="1" dirty="0"/>
              <a:t>Learning environment</a:t>
            </a:r>
          </a:p>
          <a:p>
            <a:pPr lvl="1">
              <a:lnSpc>
                <a:spcPct val="110000"/>
              </a:lnSpc>
            </a:pPr>
            <a:r>
              <a:rPr lang="en-US" sz="1500" dirty="0"/>
              <a:t>Lots to explore</a:t>
            </a:r>
          </a:p>
          <a:p>
            <a:pPr>
              <a:lnSpc>
                <a:spcPct val="110000"/>
              </a:lnSpc>
            </a:pPr>
            <a:r>
              <a:rPr lang="en-US" sz="1700" b="1" dirty="0"/>
              <a:t>Peers</a:t>
            </a:r>
          </a:p>
          <a:p>
            <a:pPr lvl="1">
              <a:lnSpc>
                <a:spcPct val="110000"/>
              </a:lnSpc>
            </a:pPr>
            <a:r>
              <a:rPr lang="en-US" sz="1500" dirty="0"/>
              <a:t>Competitive</a:t>
            </a:r>
          </a:p>
          <a:p>
            <a:pPr lvl="1">
              <a:lnSpc>
                <a:spcPct val="110000"/>
              </a:lnSpc>
            </a:pPr>
            <a:r>
              <a:rPr lang="en-US" sz="1500" dirty="0"/>
              <a:t>Aim for interaction</a:t>
            </a:r>
          </a:p>
          <a:p>
            <a:pPr>
              <a:lnSpc>
                <a:spcPct val="110000"/>
              </a:lnSpc>
            </a:pPr>
            <a:r>
              <a:rPr lang="en-US" sz="1700" b="1" dirty="0"/>
              <a:t>Parents</a:t>
            </a:r>
          </a:p>
          <a:p>
            <a:pPr lvl="1">
              <a:lnSpc>
                <a:spcPct val="110000"/>
              </a:lnSpc>
            </a:pPr>
            <a:r>
              <a:rPr lang="en-US" sz="1500" dirty="0"/>
              <a:t>High expectations</a:t>
            </a:r>
          </a:p>
          <a:p>
            <a:pPr lvl="1">
              <a:lnSpc>
                <a:spcPct val="110000"/>
              </a:lnSpc>
            </a:pPr>
            <a:r>
              <a:rPr lang="en-US" sz="1500" dirty="0"/>
              <a:t>Practice makes perfect</a:t>
            </a:r>
            <a:r>
              <a:rPr lang="en-US" sz="1100" dirty="0"/>
              <a:t> </a:t>
            </a:r>
          </a:p>
          <a:p>
            <a:pPr>
              <a:lnSpc>
                <a:spcPct val="110000"/>
              </a:lnSpc>
            </a:pPr>
            <a:endParaRPr lang="nl-NL" sz="1200" dirty="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8A4D6B0F-6D37-7338-595C-F26C99911C96}"/>
              </a:ext>
            </a:extLst>
          </p:cNvPr>
          <p:cNvGrpSpPr/>
          <p:nvPr/>
        </p:nvGrpSpPr>
        <p:grpSpPr>
          <a:xfrm>
            <a:off x="5149272" y="1825625"/>
            <a:ext cx="4724401" cy="4351337"/>
            <a:chOff x="275439" y="417222"/>
            <a:chExt cx="6321100" cy="5628668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56F4A788-CE42-1C30-6022-16ED92D89376}"/>
                </a:ext>
              </a:extLst>
            </p:cNvPr>
            <p:cNvGrpSpPr/>
            <p:nvPr/>
          </p:nvGrpSpPr>
          <p:grpSpPr>
            <a:xfrm>
              <a:off x="1303731" y="1323203"/>
              <a:ext cx="4261696" cy="3999911"/>
              <a:chOff x="3645605" y="2161658"/>
              <a:chExt cx="4007145" cy="3691992"/>
            </a:xfrm>
          </p:grpSpPr>
          <p:cxnSp>
            <p:nvCxnSpPr>
              <p:cNvPr id="14" name="Rechte verbindingslijn met pijl 13">
                <a:extLst>
                  <a:ext uri="{FF2B5EF4-FFF2-40B4-BE49-F238E27FC236}">
                    <a16:creationId xmlns:a16="http://schemas.microsoft.com/office/drawing/2014/main" id="{2DFDA7D1-14B8-3CD7-4754-FCFA243F7F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8300" y="2768267"/>
                <a:ext cx="1635" cy="768258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chte verbindingslijn met pijl 14">
                <a:extLst>
                  <a:ext uri="{FF2B5EF4-FFF2-40B4-BE49-F238E27FC236}">
                    <a16:creationId xmlns:a16="http://schemas.microsoft.com/office/drawing/2014/main" id="{20325EB9-92CE-2784-9FE7-F1B9F252CC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199052" y="4765642"/>
                <a:ext cx="545364" cy="578891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chte verbindingslijn met pijl 15">
                <a:extLst>
                  <a:ext uri="{FF2B5EF4-FFF2-40B4-BE49-F238E27FC236}">
                    <a16:creationId xmlns:a16="http://schemas.microsoft.com/office/drawing/2014/main" id="{F9B370EC-AE58-EEC4-8CE2-9FCDCE7301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27921" y="4765642"/>
                <a:ext cx="652897" cy="578892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chte verbindingslijn met pijl 16">
                <a:extLst>
                  <a:ext uri="{FF2B5EF4-FFF2-40B4-BE49-F238E27FC236}">
                    <a16:creationId xmlns:a16="http://schemas.microsoft.com/office/drawing/2014/main" id="{AA60A20E-CF1F-BEC8-DE2F-EFA75DADC2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9900" y="3485517"/>
                <a:ext cx="3148024" cy="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Rechte verbindingslijn met pijl 17">
                <a:extLst>
                  <a:ext uri="{FF2B5EF4-FFF2-40B4-BE49-F238E27FC236}">
                    <a16:creationId xmlns:a16="http://schemas.microsoft.com/office/drawing/2014/main" id="{147AFE42-3D6A-EE7C-CA3E-C95F89AA99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27921" y="2768267"/>
                <a:ext cx="1162014" cy="2576266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chte verbindingslijn met pijl 18">
                <a:extLst>
                  <a:ext uri="{FF2B5EF4-FFF2-40B4-BE49-F238E27FC236}">
                    <a16:creationId xmlns:a16="http://schemas.microsoft.com/office/drawing/2014/main" id="{2CEAFB74-529F-118E-2AE3-9E5707114C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9935" y="2768267"/>
                <a:ext cx="1054481" cy="2576266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chte verbindingslijn met pijl 19">
                <a:extLst>
                  <a:ext uri="{FF2B5EF4-FFF2-40B4-BE49-F238E27FC236}">
                    <a16:creationId xmlns:a16="http://schemas.microsoft.com/office/drawing/2014/main" id="{5C726866-A7B9-0729-CF59-30BF6B793E7F}"/>
                  </a:ext>
                </a:extLst>
              </p:cNvPr>
              <p:cNvCxnSpPr>
                <a:cxnSpLocks/>
                <a:stCxn id="7" idx="6"/>
              </p:cNvCxnSpPr>
              <p:nvPr/>
            </p:nvCxnSpPr>
            <p:spPr>
              <a:xfrm>
                <a:off x="4032722" y="3527828"/>
                <a:ext cx="2711695" cy="1816705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chte verbindingslijn met pijl 20">
                <a:extLst>
                  <a:ext uri="{FF2B5EF4-FFF2-40B4-BE49-F238E27FC236}">
                    <a16:creationId xmlns:a16="http://schemas.microsoft.com/office/drawing/2014/main" id="{59A10846-D195-D10A-B34F-F3751EA3DD7F}"/>
                  </a:ext>
                </a:extLst>
              </p:cNvPr>
              <p:cNvCxnSpPr>
                <a:cxnSpLocks/>
                <a:stCxn id="6" idx="2"/>
              </p:cNvCxnSpPr>
              <p:nvPr/>
            </p:nvCxnSpPr>
            <p:spPr>
              <a:xfrm flipH="1">
                <a:off x="4527921" y="3535967"/>
                <a:ext cx="2740364" cy="1808565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chte verbindingslijn met pijl 21">
                <a:extLst>
                  <a:ext uri="{FF2B5EF4-FFF2-40B4-BE49-F238E27FC236}">
                    <a16:creationId xmlns:a16="http://schemas.microsoft.com/office/drawing/2014/main" id="{A14D5DE0-EE86-55CF-11FF-38AB6570E48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45605" y="2161658"/>
                <a:ext cx="1291222" cy="72000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chte verbindingslijn met pijl 22">
                <a:extLst>
                  <a:ext uri="{FF2B5EF4-FFF2-40B4-BE49-F238E27FC236}">
                    <a16:creationId xmlns:a16="http://schemas.microsoft.com/office/drawing/2014/main" id="{7E251AEC-6134-15B8-675A-7E4CD7D0E2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5295" y="2173773"/>
                <a:ext cx="1242815" cy="71725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Rechte verbindingslijn met pijl 23">
                <a:extLst>
                  <a:ext uri="{FF2B5EF4-FFF2-40B4-BE49-F238E27FC236}">
                    <a16:creationId xmlns:a16="http://schemas.microsoft.com/office/drawing/2014/main" id="{8DA2156E-C11F-ED9D-ACDA-0A1E59CC8E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8713" y="4208267"/>
                <a:ext cx="340200" cy="925383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Rechte verbindingslijn met pijl 24">
                <a:extLst>
                  <a:ext uri="{FF2B5EF4-FFF2-40B4-BE49-F238E27FC236}">
                    <a16:creationId xmlns:a16="http://schemas.microsoft.com/office/drawing/2014/main" id="{7B86F553-4245-80D8-DEC8-F8E048B973B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53533" y="4205517"/>
                <a:ext cx="399217" cy="928133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chte verbindingslijn met pijl 25">
                <a:extLst>
                  <a:ext uri="{FF2B5EF4-FFF2-40B4-BE49-F238E27FC236}">
                    <a16:creationId xmlns:a16="http://schemas.microsoft.com/office/drawing/2014/main" id="{499C7F0F-F359-FF07-E403-2F4FDE5BF6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8759" y="5853650"/>
                <a:ext cx="1794774" cy="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D66AA971-A450-ADC0-0101-5BEB152A25B7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89" t="2221" r="8611" b="5324"/>
            <a:stretch/>
          </p:blipFill>
          <p:spPr>
            <a:xfrm>
              <a:off x="5156539" y="2092132"/>
              <a:ext cx="1440000" cy="1440000"/>
            </a:xfrm>
            <a:prstGeom prst="ellipse">
              <a:avLst/>
            </a:prstGeom>
            <a:ln w="57150" cap="rnd">
              <a:solidFill>
                <a:schemeClr val="bg1">
                  <a:lumMod val="95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7" name="Picture 4" descr="Afbeeldingsresultaat voor ouders">
              <a:extLst>
                <a:ext uri="{FF2B5EF4-FFF2-40B4-BE49-F238E27FC236}">
                  <a16:creationId xmlns:a16="http://schemas.microsoft.com/office/drawing/2014/main" id="{FA564640-934E-3B31-1220-9F364421FA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5" r="12692" b="51608"/>
            <a:stretch/>
          </p:blipFill>
          <p:spPr bwMode="auto">
            <a:xfrm>
              <a:off x="275439" y="2083314"/>
              <a:ext cx="1440000" cy="1440000"/>
            </a:xfrm>
            <a:prstGeom prst="ellipse">
              <a:avLst/>
            </a:prstGeom>
            <a:ln w="57150" cap="rnd">
              <a:solidFill>
                <a:schemeClr val="bg1">
                  <a:lumMod val="95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Tijdelijke aanduiding voor inhoud 11" descr="Afbeelding met persoon, binnen, man, muur&#10;&#10;Beschrijving is gegenereerd met zeer hoge betrouwbaarheid">
              <a:extLst>
                <a:ext uri="{FF2B5EF4-FFF2-40B4-BE49-F238E27FC236}">
                  <a16:creationId xmlns:a16="http://schemas.microsoft.com/office/drawing/2014/main" id="{509B64BF-A399-4A21-3634-91227F913D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09" t="6771" r="51591" b="44820"/>
            <a:stretch/>
          </p:blipFill>
          <p:spPr>
            <a:xfrm>
              <a:off x="2771879" y="417222"/>
              <a:ext cx="1440000" cy="1440000"/>
            </a:xfrm>
            <a:prstGeom prst="ellipse">
              <a:avLst/>
            </a:prstGeom>
            <a:ln w="63500" cap="rnd">
              <a:solidFill>
                <a:schemeClr val="bg1">
                  <a:lumMod val="95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9" name="Afbeelding 8" descr="Afbeelding met persoon, zitten, kind, lucht&#10;&#10;Beschrijving is gegenereerd met zeer hoge betrouwbaarheid">
              <a:extLst>
                <a:ext uri="{FF2B5EF4-FFF2-40B4-BE49-F238E27FC236}">
                  <a16:creationId xmlns:a16="http://schemas.microsoft.com/office/drawing/2014/main" id="{CB07ECB6-F0B6-D5A0-F7D8-DA230CB6B8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89" t="7227" r="22157"/>
            <a:stretch/>
          </p:blipFill>
          <p:spPr>
            <a:xfrm>
              <a:off x="995439" y="4574528"/>
              <a:ext cx="1440000" cy="1354479"/>
            </a:xfrm>
            <a:prstGeom prst="ellipse">
              <a:avLst/>
            </a:prstGeom>
            <a:ln w="63500" cap="rnd">
              <a:solidFill>
                <a:schemeClr val="bg1">
                  <a:lumMod val="95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0" name="Afbeelding 9" descr="Afbeelding met vloer, binnen, muur, tafel&#10;&#10;Beschrijving is gegenereerd met zeer hoge betrouwbaarheid">
              <a:extLst>
                <a:ext uri="{FF2B5EF4-FFF2-40B4-BE49-F238E27FC236}">
                  <a16:creationId xmlns:a16="http://schemas.microsoft.com/office/drawing/2014/main" id="{717D1302-29E4-F9BF-27D5-EE3AA25641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80" t="15504" r="17358" b="16413"/>
            <a:stretch/>
          </p:blipFill>
          <p:spPr>
            <a:xfrm>
              <a:off x="4436539" y="4605890"/>
              <a:ext cx="1440000" cy="1440000"/>
            </a:xfrm>
            <a:prstGeom prst="ellipse">
              <a:avLst/>
            </a:prstGeom>
            <a:ln w="63500" cap="rnd">
              <a:solidFill>
                <a:schemeClr val="bg1">
                  <a:lumMod val="95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1" name="Tijdelijke aanduiding voor inhoud 4">
              <a:extLst>
                <a:ext uri="{FF2B5EF4-FFF2-40B4-BE49-F238E27FC236}">
                  <a16:creationId xmlns:a16="http://schemas.microsoft.com/office/drawing/2014/main" id="{4AA53271-817D-2AAD-73D4-BEC276BA055F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21" t="7793" r="24465" b="27921"/>
            <a:stretch/>
          </p:blipFill>
          <p:spPr>
            <a:xfrm>
              <a:off x="2756187" y="2849133"/>
              <a:ext cx="1440000" cy="1440000"/>
            </a:xfrm>
            <a:prstGeom prst="ellipse">
              <a:avLst/>
            </a:prstGeom>
            <a:ln w="63500" cap="rnd">
              <a:solidFill>
                <a:schemeClr val="bg1">
                  <a:lumMod val="95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cxnSp>
          <p:nvCxnSpPr>
            <p:cNvPr id="12" name="Rechte verbindingslijn met pijl 11">
              <a:extLst>
                <a:ext uri="{FF2B5EF4-FFF2-40B4-BE49-F238E27FC236}">
                  <a16:creationId xmlns:a16="http://schemas.microsoft.com/office/drawing/2014/main" id="{33EE0647-A98F-F2A6-51FF-80081A06A725}"/>
                </a:ext>
              </a:extLst>
            </p:cNvPr>
            <p:cNvCxnSpPr>
              <a:stCxn id="6" idx="2"/>
            </p:cNvCxnSpPr>
            <p:nvPr/>
          </p:nvCxnSpPr>
          <p:spPr>
            <a:xfrm flipH="1">
              <a:off x="4038600" y="2812132"/>
              <a:ext cx="1117939" cy="277909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echte verbindingslijn met pijl 12">
              <a:extLst>
                <a:ext uri="{FF2B5EF4-FFF2-40B4-BE49-F238E27FC236}">
                  <a16:creationId xmlns:a16="http://schemas.microsoft.com/office/drawing/2014/main" id="{6397A256-A73F-A687-C3FA-C6A015BFF7E5}"/>
                </a:ext>
              </a:extLst>
            </p:cNvPr>
            <p:cNvCxnSpPr>
              <a:stCxn id="11" idx="1"/>
              <a:endCxn id="7" idx="6"/>
            </p:cNvCxnSpPr>
            <p:nvPr/>
          </p:nvCxnSpPr>
          <p:spPr>
            <a:xfrm flipH="1" flipV="1">
              <a:off x="1715439" y="2803314"/>
              <a:ext cx="1251631" cy="256702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jdelijke aanduiding voor datum 26">
            <a:extLst>
              <a:ext uri="{FF2B5EF4-FFF2-40B4-BE49-F238E27FC236}">
                <a16:creationId xmlns:a16="http://schemas.microsoft.com/office/drawing/2014/main" id="{D4644A2E-57DE-6011-9105-5A9F575CE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28" name="Tijdelijke aanduiding voor voettekst 27">
            <a:extLst>
              <a:ext uri="{FF2B5EF4-FFF2-40B4-BE49-F238E27FC236}">
                <a16:creationId xmlns:a16="http://schemas.microsoft.com/office/drawing/2014/main" id="{19719626-F43F-9A6F-9E03-21C8F7BD5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29" name="Tijdelijke aanduiding voor dianummer 28">
            <a:extLst>
              <a:ext uri="{FF2B5EF4-FFF2-40B4-BE49-F238E27FC236}">
                <a16:creationId xmlns:a16="http://schemas.microsoft.com/office/drawing/2014/main" id="{DEB6215A-88E8-686F-51A0-5E78877B0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6295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07E6B4-9974-82E9-083A-E18961DC0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Starting</a:t>
            </a:r>
            <a:r>
              <a:rPr lang="nl-NL" dirty="0"/>
              <a:t> point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6266CA-34D3-E64A-0CD8-A103AF927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No universal interventions suitable for all 2E learners</a:t>
            </a:r>
          </a:p>
          <a:p>
            <a:r>
              <a:rPr lang="en-US" dirty="0"/>
              <a:t>Teachers indicate that they would like to tailor interventions</a:t>
            </a:r>
          </a:p>
          <a:p>
            <a:r>
              <a:rPr lang="en-US" dirty="0"/>
              <a:t>Existing experiences reported by teachers:</a:t>
            </a:r>
          </a:p>
          <a:p>
            <a:pPr lvl="1"/>
            <a:r>
              <a:rPr lang="en-US" dirty="0"/>
              <a:t>It is a lot of work</a:t>
            </a:r>
          </a:p>
          <a:p>
            <a:pPr lvl="1"/>
            <a:r>
              <a:rPr lang="en-US" dirty="0"/>
              <a:t>Often not effective</a:t>
            </a:r>
          </a:p>
          <a:p>
            <a:pPr lvl="1"/>
            <a:r>
              <a:rPr lang="en-US" dirty="0"/>
              <a:t>Feelings of incompetencies</a:t>
            </a:r>
          </a:p>
          <a:p>
            <a:r>
              <a:rPr lang="en-US" dirty="0"/>
              <a:t>Most questions focused on LD, DD, ES/NOD</a:t>
            </a:r>
          </a:p>
          <a:p>
            <a:r>
              <a:rPr lang="en-US" dirty="0"/>
              <a:t>Formal identification/diagnoses often not available</a:t>
            </a:r>
          </a:p>
          <a:p>
            <a:endParaRPr lang="en-US" dirty="0"/>
          </a:p>
          <a:p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D1F8DD-6BFB-3331-4D31-16CF05418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363730-5D81-66C7-48BA-A704F8C5E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5F14051-5B0B-251F-9A80-AB6763AC1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0876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76C34E-556B-2C10-2189-6EFA6DD65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Tommie’s inabilities to respond effectively to the ecological system</a:t>
            </a:r>
            <a:endParaRPr lang="nl-NL" dirty="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E6DF23A2-465E-E84B-65D7-3D80FCF2339F}"/>
              </a:ext>
            </a:extLst>
          </p:cNvPr>
          <p:cNvGrpSpPr/>
          <p:nvPr/>
        </p:nvGrpSpPr>
        <p:grpSpPr>
          <a:xfrm>
            <a:off x="2209359" y="1690688"/>
            <a:ext cx="6867966" cy="4721225"/>
            <a:chOff x="237684" y="456459"/>
            <a:chExt cx="6715565" cy="5697701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A09E5EBE-895C-B2AC-B627-D66B4E0CA08F}"/>
                </a:ext>
              </a:extLst>
            </p:cNvPr>
            <p:cNvGrpSpPr/>
            <p:nvPr/>
          </p:nvGrpSpPr>
          <p:grpSpPr>
            <a:xfrm>
              <a:off x="1386923" y="1446385"/>
              <a:ext cx="3974037" cy="3805383"/>
              <a:chOff x="3678713" y="2048267"/>
              <a:chExt cx="3974037" cy="3805383"/>
            </a:xfrm>
          </p:grpSpPr>
          <p:cxnSp>
            <p:nvCxnSpPr>
              <p:cNvPr id="14" name="Rechte verbindingslijn met pijl 13">
                <a:extLst>
                  <a:ext uri="{FF2B5EF4-FFF2-40B4-BE49-F238E27FC236}">
                    <a16:creationId xmlns:a16="http://schemas.microsoft.com/office/drawing/2014/main" id="{3598B2A7-F380-6986-301A-820FC59F81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9935" y="2768267"/>
                <a:ext cx="0" cy="768258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chte verbindingslijn met pijl 14">
                <a:extLst>
                  <a:ext uri="{FF2B5EF4-FFF2-40B4-BE49-F238E27FC236}">
                    <a16:creationId xmlns:a16="http://schemas.microsoft.com/office/drawing/2014/main" id="{B718FBB9-6E38-8757-9592-C615FBC79C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98713" y="3488267"/>
                <a:ext cx="782105" cy="259141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chte verbindingslijn met pijl 15">
                <a:extLst>
                  <a:ext uri="{FF2B5EF4-FFF2-40B4-BE49-F238E27FC236}">
                    <a16:creationId xmlns:a16="http://schemas.microsoft.com/office/drawing/2014/main" id="{8DC52C6E-6676-7AEC-7FE1-9FB1763699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99052" y="3485517"/>
                <a:ext cx="684000" cy="261891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chte verbindingslijn met pijl 16">
                <a:extLst>
                  <a:ext uri="{FF2B5EF4-FFF2-40B4-BE49-F238E27FC236}">
                    <a16:creationId xmlns:a16="http://schemas.microsoft.com/office/drawing/2014/main" id="{3C727906-71D0-5FD5-4A1C-B412C33903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199052" y="4765642"/>
                <a:ext cx="545364" cy="578891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Rechte verbindingslijn met pijl 17">
                <a:extLst>
                  <a:ext uri="{FF2B5EF4-FFF2-40B4-BE49-F238E27FC236}">
                    <a16:creationId xmlns:a16="http://schemas.microsoft.com/office/drawing/2014/main" id="{A947B8FA-DE47-DF7D-D2D4-8D99E841CEB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27921" y="4765642"/>
                <a:ext cx="652897" cy="578892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chte verbindingslijn met pijl 18">
                <a:extLst>
                  <a:ext uri="{FF2B5EF4-FFF2-40B4-BE49-F238E27FC236}">
                    <a16:creationId xmlns:a16="http://schemas.microsoft.com/office/drawing/2014/main" id="{6A470099-3AC4-0644-56E3-811FD45854B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98713" y="3485517"/>
                <a:ext cx="2534037" cy="275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chte verbindingslijn met pijl 19">
                <a:extLst>
                  <a:ext uri="{FF2B5EF4-FFF2-40B4-BE49-F238E27FC236}">
                    <a16:creationId xmlns:a16="http://schemas.microsoft.com/office/drawing/2014/main" id="{93CF3788-3D25-C821-DD6D-A4EFD50CA6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27921" y="2768267"/>
                <a:ext cx="1162014" cy="2576266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chte verbindingslijn met pijl 20">
                <a:extLst>
                  <a:ext uri="{FF2B5EF4-FFF2-40B4-BE49-F238E27FC236}">
                    <a16:creationId xmlns:a16="http://schemas.microsoft.com/office/drawing/2014/main" id="{52E77B3E-AA08-92C6-FD2E-B5CC3A877D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9935" y="2768267"/>
                <a:ext cx="1054481" cy="2576266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chte verbindingslijn met pijl 21">
                <a:extLst>
                  <a:ext uri="{FF2B5EF4-FFF2-40B4-BE49-F238E27FC236}">
                    <a16:creationId xmlns:a16="http://schemas.microsoft.com/office/drawing/2014/main" id="{CF9C3FD2-D0B9-899C-8B3F-ADF1936DA3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98713" y="3488267"/>
                <a:ext cx="2345703" cy="1856266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chte verbindingslijn met pijl 22">
                <a:extLst>
                  <a:ext uri="{FF2B5EF4-FFF2-40B4-BE49-F238E27FC236}">
                    <a16:creationId xmlns:a16="http://schemas.microsoft.com/office/drawing/2014/main" id="{DD976F67-88F4-7E97-BE1B-AD46A82BCC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27921" y="3485517"/>
                <a:ext cx="2404829" cy="1859016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Rechte verbindingslijn met pijl 23">
                <a:extLst>
                  <a:ext uri="{FF2B5EF4-FFF2-40B4-BE49-F238E27FC236}">
                    <a16:creationId xmlns:a16="http://schemas.microsoft.com/office/drawing/2014/main" id="{247214DD-8135-B86B-0262-1AA5788E32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78713" y="2048267"/>
                <a:ext cx="1291222" cy="72000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Rechte verbindingslijn met pijl 24">
                <a:extLst>
                  <a:ext uri="{FF2B5EF4-FFF2-40B4-BE49-F238E27FC236}">
                    <a16:creationId xmlns:a16="http://schemas.microsoft.com/office/drawing/2014/main" id="{052A5AAA-ABBB-F1BE-3BC2-C2A61E81F3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9935" y="2048267"/>
                <a:ext cx="1242815" cy="71725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chte verbindingslijn met pijl 25">
                <a:extLst>
                  <a:ext uri="{FF2B5EF4-FFF2-40B4-BE49-F238E27FC236}">
                    <a16:creationId xmlns:a16="http://schemas.microsoft.com/office/drawing/2014/main" id="{DA497706-79EF-FB5F-2508-4721922D0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8713" y="4208267"/>
                <a:ext cx="340200" cy="925383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chte verbindingslijn met pijl 26">
                <a:extLst>
                  <a:ext uri="{FF2B5EF4-FFF2-40B4-BE49-F238E27FC236}">
                    <a16:creationId xmlns:a16="http://schemas.microsoft.com/office/drawing/2014/main" id="{6C069E8D-CA85-3B30-3953-0E66DB69F9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53533" y="4205517"/>
                <a:ext cx="399217" cy="928133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chte verbindingslijn met pijl 27">
                <a:extLst>
                  <a:ext uri="{FF2B5EF4-FFF2-40B4-BE49-F238E27FC236}">
                    <a16:creationId xmlns:a16="http://schemas.microsoft.com/office/drawing/2014/main" id="{DEBA7BCB-586F-E9FA-BDB9-9F03403E1E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8759" y="5853650"/>
                <a:ext cx="1794774" cy="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DF4636FE-7EFF-AC7E-36E2-C9F9A1250B06}"/>
                </a:ext>
              </a:extLst>
            </p:cNvPr>
            <p:cNvGrpSpPr/>
            <p:nvPr/>
          </p:nvGrpSpPr>
          <p:grpSpPr>
            <a:xfrm>
              <a:off x="2446969" y="2638198"/>
              <a:ext cx="2104769" cy="1993149"/>
              <a:chOff x="5381249" y="719200"/>
              <a:chExt cx="6366076" cy="5668169"/>
            </a:xfrm>
          </p:grpSpPr>
          <p:pic>
            <p:nvPicPr>
              <p:cNvPr id="12" name="Tijdelijke aanduiding voor inhoud 8" descr="Afbeelding met outdoor-object, ster&#10;&#10;Beschrijving is gegenereerd met hoge betrouwbaarheid">
                <a:extLst>
                  <a:ext uri="{FF2B5EF4-FFF2-40B4-BE49-F238E27FC236}">
                    <a16:creationId xmlns:a16="http://schemas.microsoft.com/office/drawing/2014/main" id="{F5CD9193-8169-486F-FA9C-0B1599AC48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88" r="12238"/>
              <a:stretch/>
            </p:blipFill>
            <p:spPr>
              <a:xfrm>
                <a:off x="5381249" y="719200"/>
                <a:ext cx="6366076" cy="56681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3" name="Tijdelijke aanduiding voor inhoud 4" descr="Afbeelding met persoon, jongen, binnen, zitten&#10;&#10;Beschrijving is gegenereerd met hoge betrouwbaarheid">
                <a:extLst>
                  <a:ext uri="{FF2B5EF4-FFF2-40B4-BE49-F238E27FC236}">
                    <a16:creationId xmlns:a16="http://schemas.microsoft.com/office/drawing/2014/main" id="{F32B1C79-60A6-F133-5337-31018604FE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50531" y1="16563" x2="51667" y2="25938"/>
                            <a14:foregroundMark x1="50455" y1="15937" x2="50531" y2="16563"/>
                            <a14:foregroundMark x1="50417" y1="15625" x2="50455" y2="15937"/>
                            <a14:foregroundMark x1="50581" y1="45000" x2="50208" y2="51563"/>
                            <a14:foregroundMark x1="50599" y1="44688" x2="50581" y2="45000"/>
                            <a14:foregroundMark x1="50626" y1="44214" x2="50599" y2="44688"/>
                            <a14:foregroundMark x1="51667" y1="25938" x2="50709" y2="42772"/>
                            <a14:foregroundMark x1="36742" y1="27187" x2="31667" y2="37188"/>
                            <a14:foregroundMark x1="39913" y1="20938" x2="36742" y2="27187"/>
                            <a14:foregroundMark x1="42292" y1="16250" x2="39913" y2="20938"/>
                            <a14:foregroundMark x1="60217" y1="20625" x2="63542" y2="26563"/>
                            <a14:foregroundMark x1="60042" y1="20313" x2="60217" y2="20625"/>
                            <a14:foregroundMark x1="59342" y1="19063" x2="60042" y2="20313"/>
                            <a14:foregroundMark x1="59167" y1="18750" x2="59342" y2="19063"/>
                            <a14:foregroundMark x1="63542" y1="26563" x2="65833" y2="35625"/>
                            <a14:foregroundMark x1="65833" y1="35625" x2="67083" y2="37813"/>
                            <a14:foregroundMark x1="61788" y1="20625" x2="64792" y2="27500"/>
                            <a14:foregroundMark x1="61652" y1="20313" x2="61788" y2="20625"/>
                            <a14:foregroundMark x1="61106" y1="19063" x2="61652" y2="20313"/>
                            <a14:foregroundMark x1="60833" y1="18438" x2="61106" y2="19063"/>
                            <a14:foregroundMark x1="54026" y1="45963" x2="53958" y2="46250"/>
                            <a14:foregroundMark x1="53816" y1="45682" x2="53750" y2="45938"/>
                            <a14:foregroundMark x1="55417" y1="41563" x2="55833" y2="41563"/>
                            <a14:foregroundMark x1="54375" y1="44375" x2="54375" y2="44375"/>
                            <a14:foregroundMark x1="54792" y1="42500" x2="54792" y2="42500"/>
                            <a14:foregroundMark x1="60625" y1="21250" x2="60625" y2="21250"/>
                            <a14:foregroundMark x1="60417" y1="20625" x2="60833" y2="21250"/>
                            <a14:foregroundMark x1="59792" y1="19063" x2="60208" y2="20313"/>
                            <a14:backgroundMark x1="50417" y1="15937" x2="50417" y2="15937"/>
                            <a14:backgroundMark x1="50417" y1="16563" x2="50417" y2="16563"/>
                            <a14:backgroundMark x1="55256" y1="44375" x2="54583" y2="46250"/>
                            <a14:backgroundMark x1="55705" y1="43125" x2="55256" y2="44375"/>
                            <a14:backgroundMark x1="55930" y1="42500" x2="55705" y2="43125"/>
                            <a14:backgroundMark x1="56042" y1="42188" x2="55930" y2="42500"/>
                            <a14:backgroundMark x1="55417" y1="42188" x2="55417" y2="42188"/>
                            <a14:backgroundMark x1="40625" y1="20938" x2="40625" y2="20938"/>
                            <a14:backgroundMark x1="42708" y1="16250" x2="42708" y2="16250"/>
                            <a14:backgroundMark x1="42083" y1="15625" x2="42083" y2="15625"/>
                            <a14:backgroundMark x1="39167" y1="27187" x2="39167" y2="27187"/>
                            <a14:backgroundMark x1="55417" y1="43125" x2="55417" y2="43125"/>
                            <a14:backgroundMark x1="54792" y1="45000" x2="54792" y2="45000"/>
                            <a14:backgroundMark x1="54792" y1="44688" x2="54792" y2="44688"/>
                            <a14:backgroundMark x1="54792" y1="44063" x2="54792" y2="44063"/>
                            <a14:backgroundMark x1="55000" y1="43438" x2="55000" y2="43438"/>
                            <a14:backgroundMark x1="55208" y1="43125" x2="55208" y2="431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316" t="12158" r="24332" b="44411"/>
              <a:stretch/>
            </p:blipFill>
            <p:spPr>
              <a:xfrm>
                <a:off x="6739915" y="2260221"/>
                <a:ext cx="2862953" cy="205903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7" name="Explosie: 14 punten 32">
              <a:extLst>
                <a:ext uri="{FF2B5EF4-FFF2-40B4-BE49-F238E27FC236}">
                  <a16:creationId xmlns:a16="http://schemas.microsoft.com/office/drawing/2014/main" id="{BA7C8E3B-9BF6-D72D-BEF5-B3EE4896FE33}"/>
                </a:ext>
              </a:extLst>
            </p:cNvPr>
            <p:cNvSpPr/>
            <p:nvPr/>
          </p:nvSpPr>
          <p:spPr>
            <a:xfrm>
              <a:off x="2433459" y="456459"/>
              <a:ext cx="2285008" cy="1781175"/>
            </a:xfrm>
            <a:custGeom>
              <a:avLst/>
              <a:gdLst>
                <a:gd name="connsiteX0" fmla="*/ 11462 w 21600"/>
                <a:gd name="connsiteY0" fmla="*/ 4342 h 21600"/>
                <a:gd name="connsiteX1" fmla="*/ 14790 w 21600"/>
                <a:gd name="connsiteY1" fmla="*/ 0 h 21600"/>
                <a:gd name="connsiteX2" fmla="*/ 14525 w 21600"/>
                <a:gd name="connsiteY2" fmla="*/ 5777 h 21600"/>
                <a:gd name="connsiteX3" fmla="*/ 18007 w 21600"/>
                <a:gd name="connsiteY3" fmla="*/ 3172 h 21600"/>
                <a:gd name="connsiteX4" fmla="*/ 16380 w 21600"/>
                <a:gd name="connsiteY4" fmla="*/ 6532 h 21600"/>
                <a:gd name="connsiteX5" fmla="*/ 21600 w 21600"/>
                <a:gd name="connsiteY5" fmla="*/ 6645 h 21600"/>
                <a:gd name="connsiteX6" fmla="*/ 16985 w 21600"/>
                <a:gd name="connsiteY6" fmla="*/ 9402 h 21600"/>
                <a:gd name="connsiteX7" fmla="*/ 18270 w 21600"/>
                <a:gd name="connsiteY7" fmla="*/ 11290 h 21600"/>
                <a:gd name="connsiteX8" fmla="*/ 16380 w 21600"/>
                <a:gd name="connsiteY8" fmla="*/ 12310 h 21600"/>
                <a:gd name="connsiteX9" fmla="*/ 18877 w 21600"/>
                <a:gd name="connsiteY9" fmla="*/ 15632 h 21600"/>
                <a:gd name="connsiteX10" fmla="*/ 14640 w 21600"/>
                <a:gd name="connsiteY10" fmla="*/ 14350 h 21600"/>
                <a:gd name="connsiteX11" fmla="*/ 14942 w 21600"/>
                <a:gd name="connsiteY11" fmla="*/ 17370 h 21600"/>
                <a:gd name="connsiteX12" fmla="*/ 12180 w 21600"/>
                <a:gd name="connsiteY12" fmla="*/ 15935 h 21600"/>
                <a:gd name="connsiteX13" fmla="*/ 11612 w 21600"/>
                <a:gd name="connsiteY13" fmla="*/ 18842 h 21600"/>
                <a:gd name="connsiteX14" fmla="*/ 9872 w 21600"/>
                <a:gd name="connsiteY14" fmla="*/ 17370 h 21600"/>
                <a:gd name="connsiteX15" fmla="*/ 8700 w 21600"/>
                <a:gd name="connsiteY15" fmla="*/ 19712 h 21600"/>
                <a:gd name="connsiteX16" fmla="*/ 7527 w 21600"/>
                <a:gd name="connsiteY16" fmla="*/ 18125 h 21600"/>
                <a:gd name="connsiteX17" fmla="*/ 4917 w 21600"/>
                <a:gd name="connsiteY17" fmla="*/ 21600 h 21600"/>
                <a:gd name="connsiteX18" fmla="*/ 4805 w 21600"/>
                <a:gd name="connsiteY18" fmla="*/ 18240 h 21600"/>
                <a:gd name="connsiteX19" fmla="*/ 1285 w 21600"/>
                <a:gd name="connsiteY19" fmla="*/ 17825 h 21600"/>
                <a:gd name="connsiteX20" fmla="*/ 3330 w 21600"/>
                <a:gd name="connsiteY20" fmla="*/ 15370 h 21600"/>
                <a:gd name="connsiteX21" fmla="*/ 0 w 21600"/>
                <a:gd name="connsiteY21" fmla="*/ 12877 h 21600"/>
                <a:gd name="connsiteX22" fmla="*/ 3935 w 21600"/>
                <a:gd name="connsiteY22" fmla="*/ 11592 h 21600"/>
                <a:gd name="connsiteX23" fmla="*/ 1172 w 21600"/>
                <a:gd name="connsiteY23" fmla="*/ 8270 h 21600"/>
                <a:gd name="connsiteX24" fmla="*/ 5372 w 21600"/>
                <a:gd name="connsiteY24" fmla="*/ 7817 h 21600"/>
                <a:gd name="connsiteX25" fmla="*/ 4502 w 21600"/>
                <a:gd name="connsiteY25" fmla="*/ 3625 h 21600"/>
                <a:gd name="connsiteX26" fmla="*/ 8550 w 21600"/>
                <a:gd name="connsiteY26" fmla="*/ 6382 h 21600"/>
                <a:gd name="connsiteX27" fmla="*/ 9722 w 21600"/>
                <a:gd name="connsiteY27" fmla="*/ 1887 h 21600"/>
                <a:gd name="connsiteX28" fmla="*/ 11462 w 21600"/>
                <a:gd name="connsiteY28" fmla="*/ 4342 h 21600"/>
                <a:gd name="connsiteX0" fmla="*/ 10290 w 20428"/>
                <a:gd name="connsiteY0" fmla="*/ 4342 h 21600"/>
                <a:gd name="connsiteX1" fmla="*/ 13618 w 20428"/>
                <a:gd name="connsiteY1" fmla="*/ 0 h 21600"/>
                <a:gd name="connsiteX2" fmla="*/ 13353 w 20428"/>
                <a:gd name="connsiteY2" fmla="*/ 5777 h 21600"/>
                <a:gd name="connsiteX3" fmla="*/ 16835 w 20428"/>
                <a:gd name="connsiteY3" fmla="*/ 3172 h 21600"/>
                <a:gd name="connsiteX4" fmla="*/ 15208 w 20428"/>
                <a:gd name="connsiteY4" fmla="*/ 6532 h 21600"/>
                <a:gd name="connsiteX5" fmla="*/ 20428 w 20428"/>
                <a:gd name="connsiteY5" fmla="*/ 6645 h 21600"/>
                <a:gd name="connsiteX6" fmla="*/ 15813 w 20428"/>
                <a:gd name="connsiteY6" fmla="*/ 9402 h 21600"/>
                <a:gd name="connsiteX7" fmla="*/ 17098 w 20428"/>
                <a:gd name="connsiteY7" fmla="*/ 11290 h 21600"/>
                <a:gd name="connsiteX8" fmla="*/ 15208 w 20428"/>
                <a:gd name="connsiteY8" fmla="*/ 12310 h 21600"/>
                <a:gd name="connsiteX9" fmla="*/ 17705 w 20428"/>
                <a:gd name="connsiteY9" fmla="*/ 15632 h 21600"/>
                <a:gd name="connsiteX10" fmla="*/ 13468 w 20428"/>
                <a:gd name="connsiteY10" fmla="*/ 14350 h 21600"/>
                <a:gd name="connsiteX11" fmla="*/ 13770 w 20428"/>
                <a:gd name="connsiteY11" fmla="*/ 17370 h 21600"/>
                <a:gd name="connsiteX12" fmla="*/ 11008 w 20428"/>
                <a:gd name="connsiteY12" fmla="*/ 15935 h 21600"/>
                <a:gd name="connsiteX13" fmla="*/ 10440 w 20428"/>
                <a:gd name="connsiteY13" fmla="*/ 18842 h 21600"/>
                <a:gd name="connsiteX14" fmla="*/ 8700 w 20428"/>
                <a:gd name="connsiteY14" fmla="*/ 17370 h 21600"/>
                <a:gd name="connsiteX15" fmla="*/ 7528 w 20428"/>
                <a:gd name="connsiteY15" fmla="*/ 19712 h 21600"/>
                <a:gd name="connsiteX16" fmla="*/ 6355 w 20428"/>
                <a:gd name="connsiteY16" fmla="*/ 18125 h 21600"/>
                <a:gd name="connsiteX17" fmla="*/ 3745 w 20428"/>
                <a:gd name="connsiteY17" fmla="*/ 21600 h 21600"/>
                <a:gd name="connsiteX18" fmla="*/ 3633 w 20428"/>
                <a:gd name="connsiteY18" fmla="*/ 18240 h 21600"/>
                <a:gd name="connsiteX19" fmla="*/ 113 w 20428"/>
                <a:gd name="connsiteY19" fmla="*/ 17825 h 21600"/>
                <a:gd name="connsiteX20" fmla="*/ 2158 w 20428"/>
                <a:gd name="connsiteY20" fmla="*/ 15370 h 21600"/>
                <a:gd name="connsiteX21" fmla="*/ 1679 w 20428"/>
                <a:gd name="connsiteY21" fmla="*/ 13108 h 21600"/>
                <a:gd name="connsiteX22" fmla="*/ 2763 w 20428"/>
                <a:gd name="connsiteY22" fmla="*/ 11592 h 21600"/>
                <a:gd name="connsiteX23" fmla="*/ 0 w 20428"/>
                <a:gd name="connsiteY23" fmla="*/ 8270 h 21600"/>
                <a:gd name="connsiteX24" fmla="*/ 4200 w 20428"/>
                <a:gd name="connsiteY24" fmla="*/ 7817 h 21600"/>
                <a:gd name="connsiteX25" fmla="*/ 3330 w 20428"/>
                <a:gd name="connsiteY25" fmla="*/ 3625 h 21600"/>
                <a:gd name="connsiteX26" fmla="*/ 7378 w 20428"/>
                <a:gd name="connsiteY26" fmla="*/ 6382 h 21600"/>
                <a:gd name="connsiteX27" fmla="*/ 8550 w 20428"/>
                <a:gd name="connsiteY27" fmla="*/ 1887 h 21600"/>
                <a:gd name="connsiteX28" fmla="*/ 10290 w 20428"/>
                <a:gd name="connsiteY28" fmla="*/ 4342 h 21600"/>
                <a:gd name="connsiteX0" fmla="*/ 10290 w 20428"/>
                <a:gd name="connsiteY0" fmla="*/ 4342 h 21600"/>
                <a:gd name="connsiteX1" fmla="*/ 13618 w 20428"/>
                <a:gd name="connsiteY1" fmla="*/ 0 h 21600"/>
                <a:gd name="connsiteX2" fmla="*/ 13353 w 20428"/>
                <a:gd name="connsiteY2" fmla="*/ 5777 h 21600"/>
                <a:gd name="connsiteX3" fmla="*/ 16835 w 20428"/>
                <a:gd name="connsiteY3" fmla="*/ 3172 h 21600"/>
                <a:gd name="connsiteX4" fmla="*/ 15208 w 20428"/>
                <a:gd name="connsiteY4" fmla="*/ 6532 h 21600"/>
                <a:gd name="connsiteX5" fmla="*/ 20428 w 20428"/>
                <a:gd name="connsiteY5" fmla="*/ 6645 h 21600"/>
                <a:gd name="connsiteX6" fmla="*/ 15813 w 20428"/>
                <a:gd name="connsiteY6" fmla="*/ 9402 h 21600"/>
                <a:gd name="connsiteX7" fmla="*/ 17098 w 20428"/>
                <a:gd name="connsiteY7" fmla="*/ 11290 h 21600"/>
                <a:gd name="connsiteX8" fmla="*/ 12789 w 20428"/>
                <a:gd name="connsiteY8" fmla="*/ 11155 h 21600"/>
                <a:gd name="connsiteX9" fmla="*/ 17705 w 20428"/>
                <a:gd name="connsiteY9" fmla="*/ 15632 h 21600"/>
                <a:gd name="connsiteX10" fmla="*/ 13468 w 20428"/>
                <a:gd name="connsiteY10" fmla="*/ 14350 h 21600"/>
                <a:gd name="connsiteX11" fmla="*/ 13770 w 20428"/>
                <a:gd name="connsiteY11" fmla="*/ 17370 h 21600"/>
                <a:gd name="connsiteX12" fmla="*/ 11008 w 20428"/>
                <a:gd name="connsiteY12" fmla="*/ 15935 h 21600"/>
                <a:gd name="connsiteX13" fmla="*/ 10440 w 20428"/>
                <a:gd name="connsiteY13" fmla="*/ 18842 h 21600"/>
                <a:gd name="connsiteX14" fmla="*/ 8700 w 20428"/>
                <a:gd name="connsiteY14" fmla="*/ 17370 h 21600"/>
                <a:gd name="connsiteX15" fmla="*/ 7528 w 20428"/>
                <a:gd name="connsiteY15" fmla="*/ 19712 h 21600"/>
                <a:gd name="connsiteX16" fmla="*/ 6355 w 20428"/>
                <a:gd name="connsiteY16" fmla="*/ 18125 h 21600"/>
                <a:gd name="connsiteX17" fmla="*/ 3745 w 20428"/>
                <a:gd name="connsiteY17" fmla="*/ 21600 h 21600"/>
                <a:gd name="connsiteX18" fmla="*/ 3633 w 20428"/>
                <a:gd name="connsiteY18" fmla="*/ 18240 h 21600"/>
                <a:gd name="connsiteX19" fmla="*/ 113 w 20428"/>
                <a:gd name="connsiteY19" fmla="*/ 17825 h 21600"/>
                <a:gd name="connsiteX20" fmla="*/ 2158 w 20428"/>
                <a:gd name="connsiteY20" fmla="*/ 15370 h 21600"/>
                <a:gd name="connsiteX21" fmla="*/ 1679 w 20428"/>
                <a:gd name="connsiteY21" fmla="*/ 13108 h 21600"/>
                <a:gd name="connsiteX22" fmla="*/ 2763 w 20428"/>
                <a:gd name="connsiteY22" fmla="*/ 11592 h 21600"/>
                <a:gd name="connsiteX23" fmla="*/ 0 w 20428"/>
                <a:gd name="connsiteY23" fmla="*/ 8270 h 21600"/>
                <a:gd name="connsiteX24" fmla="*/ 4200 w 20428"/>
                <a:gd name="connsiteY24" fmla="*/ 7817 h 21600"/>
                <a:gd name="connsiteX25" fmla="*/ 3330 w 20428"/>
                <a:gd name="connsiteY25" fmla="*/ 3625 h 21600"/>
                <a:gd name="connsiteX26" fmla="*/ 7378 w 20428"/>
                <a:gd name="connsiteY26" fmla="*/ 6382 h 21600"/>
                <a:gd name="connsiteX27" fmla="*/ 8550 w 20428"/>
                <a:gd name="connsiteY27" fmla="*/ 1887 h 21600"/>
                <a:gd name="connsiteX28" fmla="*/ 10290 w 20428"/>
                <a:gd name="connsiteY28" fmla="*/ 4342 h 21600"/>
                <a:gd name="connsiteX0" fmla="*/ 10290 w 20727"/>
                <a:gd name="connsiteY0" fmla="*/ 4342 h 21600"/>
                <a:gd name="connsiteX1" fmla="*/ 13618 w 20727"/>
                <a:gd name="connsiteY1" fmla="*/ 0 h 21600"/>
                <a:gd name="connsiteX2" fmla="*/ 13353 w 20727"/>
                <a:gd name="connsiteY2" fmla="*/ 5777 h 21600"/>
                <a:gd name="connsiteX3" fmla="*/ 16835 w 20727"/>
                <a:gd name="connsiteY3" fmla="*/ 3172 h 21600"/>
                <a:gd name="connsiteX4" fmla="*/ 15208 w 20727"/>
                <a:gd name="connsiteY4" fmla="*/ 6532 h 21600"/>
                <a:gd name="connsiteX5" fmla="*/ 20428 w 20727"/>
                <a:gd name="connsiteY5" fmla="*/ 6645 h 21600"/>
                <a:gd name="connsiteX6" fmla="*/ 15813 w 20727"/>
                <a:gd name="connsiteY6" fmla="*/ 9402 h 21600"/>
                <a:gd name="connsiteX7" fmla="*/ 20727 w 20727"/>
                <a:gd name="connsiteY7" fmla="*/ 11406 h 21600"/>
                <a:gd name="connsiteX8" fmla="*/ 12789 w 20727"/>
                <a:gd name="connsiteY8" fmla="*/ 11155 h 21600"/>
                <a:gd name="connsiteX9" fmla="*/ 17705 w 20727"/>
                <a:gd name="connsiteY9" fmla="*/ 15632 h 21600"/>
                <a:gd name="connsiteX10" fmla="*/ 13468 w 20727"/>
                <a:gd name="connsiteY10" fmla="*/ 14350 h 21600"/>
                <a:gd name="connsiteX11" fmla="*/ 13770 w 20727"/>
                <a:gd name="connsiteY11" fmla="*/ 17370 h 21600"/>
                <a:gd name="connsiteX12" fmla="*/ 11008 w 20727"/>
                <a:gd name="connsiteY12" fmla="*/ 15935 h 21600"/>
                <a:gd name="connsiteX13" fmla="*/ 10440 w 20727"/>
                <a:gd name="connsiteY13" fmla="*/ 18842 h 21600"/>
                <a:gd name="connsiteX14" fmla="*/ 8700 w 20727"/>
                <a:gd name="connsiteY14" fmla="*/ 17370 h 21600"/>
                <a:gd name="connsiteX15" fmla="*/ 7528 w 20727"/>
                <a:gd name="connsiteY15" fmla="*/ 19712 h 21600"/>
                <a:gd name="connsiteX16" fmla="*/ 6355 w 20727"/>
                <a:gd name="connsiteY16" fmla="*/ 18125 h 21600"/>
                <a:gd name="connsiteX17" fmla="*/ 3745 w 20727"/>
                <a:gd name="connsiteY17" fmla="*/ 21600 h 21600"/>
                <a:gd name="connsiteX18" fmla="*/ 3633 w 20727"/>
                <a:gd name="connsiteY18" fmla="*/ 18240 h 21600"/>
                <a:gd name="connsiteX19" fmla="*/ 113 w 20727"/>
                <a:gd name="connsiteY19" fmla="*/ 17825 h 21600"/>
                <a:gd name="connsiteX20" fmla="*/ 2158 w 20727"/>
                <a:gd name="connsiteY20" fmla="*/ 15370 h 21600"/>
                <a:gd name="connsiteX21" fmla="*/ 1679 w 20727"/>
                <a:gd name="connsiteY21" fmla="*/ 13108 h 21600"/>
                <a:gd name="connsiteX22" fmla="*/ 2763 w 20727"/>
                <a:gd name="connsiteY22" fmla="*/ 11592 h 21600"/>
                <a:gd name="connsiteX23" fmla="*/ 0 w 20727"/>
                <a:gd name="connsiteY23" fmla="*/ 8270 h 21600"/>
                <a:gd name="connsiteX24" fmla="*/ 4200 w 20727"/>
                <a:gd name="connsiteY24" fmla="*/ 7817 h 21600"/>
                <a:gd name="connsiteX25" fmla="*/ 3330 w 20727"/>
                <a:gd name="connsiteY25" fmla="*/ 3625 h 21600"/>
                <a:gd name="connsiteX26" fmla="*/ 7378 w 20727"/>
                <a:gd name="connsiteY26" fmla="*/ 6382 h 21600"/>
                <a:gd name="connsiteX27" fmla="*/ 8550 w 20727"/>
                <a:gd name="connsiteY27" fmla="*/ 1887 h 21600"/>
                <a:gd name="connsiteX28" fmla="*/ 10290 w 20727"/>
                <a:gd name="connsiteY28" fmla="*/ 4342 h 21600"/>
                <a:gd name="connsiteX0" fmla="*/ 10290 w 20727"/>
                <a:gd name="connsiteY0" fmla="*/ 4342 h 21600"/>
                <a:gd name="connsiteX1" fmla="*/ 13618 w 20727"/>
                <a:gd name="connsiteY1" fmla="*/ 0 h 21600"/>
                <a:gd name="connsiteX2" fmla="*/ 13353 w 20727"/>
                <a:gd name="connsiteY2" fmla="*/ 5777 h 21600"/>
                <a:gd name="connsiteX3" fmla="*/ 16835 w 20727"/>
                <a:gd name="connsiteY3" fmla="*/ 3172 h 21600"/>
                <a:gd name="connsiteX4" fmla="*/ 15208 w 20727"/>
                <a:gd name="connsiteY4" fmla="*/ 6532 h 21600"/>
                <a:gd name="connsiteX5" fmla="*/ 20428 w 20727"/>
                <a:gd name="connsiteY5" fmla="*/ 6645 h 21600"/>
                <a:gd name="connsiteX6" fmla="*/ 17627 w 20727"/>
                <a:gd name="connsiteY6" fmla="*/ 9055 h 21600"/>
                <a:gd name="connsiteX7" fmla="*/ 20727 w 20727"/>
                <a:gd name="connsiteY7" fmla="*/ 11406 h 21600"/>
                <a:gd name="connsiteX8" fmla="*/ 12789 w 20727"/>
                <a:gd name="connsiteY8" fmla="*/ 11155 h 21600"/>
                <a:gd name="connsiteX9" fmla="*/ 17705 w 20727"/>
                <a:gd name="connsiteY9" fmla="*/ 15632 h 21600"/>
                <a:gd name="connsiteX10" fmla="*/ 13468 w 20727"/>
                <a:gd name="connsiteY10" fmla="*/ 14350 h 21600"/>
                <a:gd name="connsiteX11" fmla="*/ 13770 w 20727"/>
                <a:gd name="connsiteY11" fmla="*/ 17370 h 21600"/>
                <a:gd name="connsiteX12" fmla="*/ 11008 w 20727"/>
                <a:gd name="connsiteY12" fmla="*/ 15935 h 21600"/>
                <a:gd name="connsiteX13" fmla="*/ 10440 w 20727"/>
                <a:gd name="connsiteY13" fmla="*/ 18842 h 21600"/>
                <a:gd name="connsiteX14" fmla="*/ 8700 w 20727"/>
                <a:gd name="connsiteY14" fmla="*/ 17370 h 21600"/>
                <a:gd name="connsiteX15" fmla="*/ 7528 w 20727"/>
                <a:gd name="connsiteY15" fmla="*/ 19712 h 21600"/>
                <a:gd name="connsiteX16" fmla="*/ 6355 w 20727"/>
                <a:gd name="connsiteY16" fmla="*/ 18125 h 21600"/>
                <a:gd name="connsiteX17" fmla="*/ 3745 w 20727"/>
                <a:gd name="connsiteY17" fmla="*/ 21600 h 21600"/>
                <a:gd name="connsiteX18" fmla="*/ 3633 w 20727"/>
                <a:gd name="connsiteY18" fmla="*/ 18240 h 21600"/>
                <a:gd name="connsiteX19" fmla="*/ 113 w 20727"/>
                <a:gd name="connsiteY19" fmla="*/ 17825 h 21600"/>
                <a:gd name="connsiteX20" fmla="*/ 2158 w 20727"/>
                <a:gd name="connsiteY20" fmla="*/ 15370 h 21600"/>
                <a:gd name="connsiteX21" fmla="*/ 1679 w 20727"/>
                <a:gd name="connsiteY21" fmla="*/ 13108 h 21600"/>
                <a:gd name="connsiteX22" fmla="*/ 2763 w 20727"/>
                <a:gd name="connsiteY22" fmla="*/ 11592 h 21600"/>
                <a:gd name="connsiteX23" fmla="*/ 0 w 20727"/>
                <a:gd name="connsiteY23" fmla="*/ 8270 h 21600"/>
                <a:gd name="connsiteX24" fmla="*/ 4200 w 20727"/>
                <a:gd name="connsiteY24" fmla="*/ 7817 h 21600"/>
                <a:gd name="connsiteX25" fmla="*/ 3330 w 20727"/>
                <a:gd name="connsiteY25" fmla="*/ 3625 h 21600"/>
                <a:gd name="connsiteX26" fmla="*/ 7378 w 20727"/>
                <a:gd name="connsiteY26" fmla="*/ 6382 h 21600"/>
                <a:gd name="connsiteX27" fmla="*/ 8550 w 20727"/>
                <a:gd name="connsiteY27" fmla="*/ 1887 h 21600"/>
                <a:gd name="connsiteX28" fmla="*/ 10290 w 20727"/>
                <a:gd name="connsiteY28" fmla="*/ 4342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727" h="21600">
                  <a:moveTo>
                    <a:pt x="10290" y="4342"/>
                  </a:moveTo>
                  <a:lnTo>
                    <a:pt x="13618" y="0"/>
                  </a:lnTo>
                  <a:cubicBezTo>
                    <a:pt x="13530" y="1926"/>
                    <a:pt x="13441" y="3851"/>
                    <a:pt x="13353" y="5777"/>
                  </a:cubicBezTo>
                  <a:lnTo>
                    <a:pt x="16835" y="3172"/>
                  </a:lnTo>
                  <a:lnTo>
                    <a:pt x="15208" y="6532"/>
                  </a:lnTo>
                  <a:lnTo>
                    <a:pt x="20428" y="6645"/>
                  </a:lnTo>
                  <a:lnTo>
                    <a:pt x="17627" y="9055"/>
                  </a:lnTo>
                  <a:lnTo>
                    <a:pt x="20727" y="11406"/>
                  </a:lnTo>
                  <a:lnTo>
                    <a:pt x="12789" y="11155"/>
                  </a:lnTo>
                  <a:lnTo>
                    <a:pt x="17705" y="15632"/>
                  </a:lnTo>
                  <a:lnTo>
                    <a:pt x="13468" y="14350"/>
                  </a:lnTo>
                  <a:cubicBezTo>
                    <a:pt x="13569" y="15357"/>
                    <a:pt x="13669" y="16363"/>
                    <a:pt x="13770" y="17370"/>
                  </a:cubicBezTo>
                  <a:lnTo>
                    <a:pt x="11008" y="15935"/>
                  </a:lnTo>
                  <a:lnTo>
                    <a:pt x="10440" y="18842"/>
                  </a:lnTo>
                  <a:lnTo>
                    <a:pt x="8700" y="17370"/>
                  </a:lnTo>
                  <a:lnTo>
                    <a:pt x="7528" y="19712"/>
                  </a:lnTo>
                  <a:lnTo>
                    <a:pt x="6355" y="18125"/>
                  </a:lnTo>
                  <a:lnTo>
                    <a:pt x="3745" y="21600"/>
                  </a:lnTo>
                  <a:cubicBezTo>
                    <a:pt x="3708" y="20480"/>
                    <a:pt x="3670" y="19360"/>
                    <a:pt x="3633" y="18240"/>
                  </a:cubicBezTo>
                  <a:lnTo>
                    <a:pt x="113" y="17825"/>
                  </a:lnTo>
                  <a:lnTo>
                    <a:pt x="2158" y="15370"/>
                  </a:lnTo>
                  <a:lnTo>
                    <a:pt x="1679" y="13108"/>
                  </a:lnTo>
                  <a:lnTo>
                    <a:pt x="2763" y="11592"/>
                  </a:lnTo>
                  <a:lnTo>
                    <a:pt x="0" y="8270"/>
                  </a:lnTo>
                  <a:lnTo>
                    <a:pt x="4200" y="7817"/>
                  </a:lnTo>
                  <a:lnTo>
                    <a:pt x="3330" y="3625"/>
                  </a:lnTo>
                  <a:lnTo>
                    <a:pt x="7378" y="6382"/>
                  </a:lnTo>
                  <a:lnTo>
                    <a:pt x="8550" y="1887"/>
                  </a:lnTo>
                  <a:lnTo>
                    <a:pt x="10290" y="4342"/>
                  </a:lnTo>
                  <a:close/>
                </a:path>
              </a:pathLst>
            </a:custGeom>
            <a:solidFill>
              <a:srgbClr val="D172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200" b="1" dirty="0" err="1"/>
                <a:t>Can’t</a:t>
              </a:r>
              <a:r>
                <a:rPr lang="nl-NL" sz="1200" b="1" dirty="0"/>
                <a:t> take </a:t>
              </a:r>
              <a:r>
                <a:rPr lang="nl-NL" sz="1200" b="1" dirty="0" err="1"/>
                <a:t>responsibility</a:t>
              </a:r>
              <a:r>
                <a:rPr lang="nl-NL" sz="1200" b="1" dirty="0"/>
                <a:t> as </a:t>
              </a:r>
              <a:r>
                <a:rPr lang="nl-NL" sz="1200" b="1" dirty="0" err="1"/>
                <a:t>required</a:t>
              </a:r>
              <a:endParaRPr lang="nl-NL" sz="1200" b="1" dirty="0"/>
            </a:p>
          </p:txBody>
        </p:sp>
        <p:sp>
          <p:nvSpPr>
            <p:cNvPr id="8" name="Explosie: 14 punten 32">
              <a:extLst>
                <a:ext uri="{FF2B5EF4-FFF2-40B4-BE49-F238E27FC236}">
                  <a16:creationId xmlns:a16="http://schemas.microsoft.com/office/drawing/2014/main" id="{D0B1BD4E-F7D8-C796-A6F9-A45BCD1BE241}"/>
                </a:ext>
              </a:extLst>
            </p:cNvPr>
            <p:cNvSpPr/>
            <p:nvPr/>
          </p:nvSpPr>
          <p:spPr>
            <a:xfrm>
              <a:off x="4531437" y="1896459"/>
              <a:ext cx="2285008" cy="1781175"/>
            </a:xfrm>
            <a:custGeom>
              <a:avLst/>
              <a:gdLst>
                <a:gd name="connsiteX0" fmla="*/ 11462 w 21600"/>
                <a:gd name="connsiteY0" fmla="*/ 4342 h 21600"/>
                <a:gd name="connsiteX1" fmla="*/ 14790 w 21600"/>
                <a:gd name="connsiteY1" fmla="*/ 0 h 21600"/>
                <a:gd name="connsiteX2" fmla="*/ 14525 w 21600"/>
                <a:gd name="connsiteY2" fmla="*/ 5777 h 21600"/>
                <a:gd name="connsiteX3" fmla="*/ 18007 w 21600"/>
                <a:gd name="connsiteY3" fmla="*/ 3172 h 21600"/>
                <a:gd name="connsiteX4" fmla="*/ 16380 w 21600"/>
                <a:gd name="connsiteY4" fmla="*/ 6532 h 21600"/>
                <a:gd name="connsiteX5" fmla="*/ 21600 w 21600"/>
                <a:gd name="connsiteY5" fmla="*/ 6645 h 21600"/>
                <a:gd name="connsiteX6" fmla="*/ 16985 w 21600"/>
                <a:gd name="connsiteY6" fmla="*/ 9402 h 21600"/>
                <a:gd name="connsiteX7" fmla="*/ 18270 w 21600"/>
                <a:gd name="connsiteY7" fmla="*/ 11290 h 21600"/>
                <a:gd name="connsiteX8" fmla="*/ 16380 w 21600"/>
                <a:gd name="connsiteY8" fmla="*/ 12310 h 21600"/>
                <a:gd name="connsiteX9" fmla="*/ 18877 w 21600"/>
                <a:gd name="connsiteY9" fmla="*/ 15632 h 21600"/>
                <a:gd name="connsiteX10" fmla="*/ 14640 w 21600"/>
                <a:gd name="connsiteY10" fmla="*/ 14350 h 21600"/>
                <a:gd name="connsiteX11" fmla="*/ 14942 w 21600"/>
                <a:gd name="connsiteY11" fmla="*/ 17370 h 21600"/>
                <a:gd name="connsiteX12" fmla="*/ 12180 w 21600"/>
                <a:gd name="connsiteY12" fmla="*/ 15935 h 21600"/>
                <a:gd name="connsiteX13" fmla="*/ 11612 w 21600"/>
                <a:gd name="connsiteY13" fmla="*/ 18842 h 21600"/>
                <a:gd name="connsiteX14" fmla="*/ 9872 w 21600"/>
                <a:gd name="connsiteY14" fmla="*/ 17370 h 21600"/>
                <a:gd name="connsiteX15" fmla="*/ 8700 w 21600"/>
                <a:gd name="connsiteY15" fmla="*/ 19712 h 21600"/>
                <a:gd name="connsiteX16" fmla="*/ 7527 w 21600"/>
                <a:gd name="connsiteY16" fmla="*/ 18125 h 21600"/>
                <a:gd name="connsiteX17" fmla="*/ 4917 w 21600"/>
                <a:gd name="connsiteY17" fmla="*/ 21600 h 21600"/>
                <a:gd name="connsiteX18" fmla="*/ 4805 w 21600"/>
                <a:gd name="connsiteY18" fmla="*/ 18240 h 21600"/>
                <a:gd name="connsiteX19" fmla="*/ 1285 w 21600"/>
                <a:gd name="connsiteY19" fmla="*/ 17825 h 21600"/>
                <a:gd name="connsiteX20" fmla="*/ 3330 w 21600"/>
                <a:gd name="connsiteY20" fmla="*/ 15370 h 21600"/>
                <a:gd name="connsiteX21" fmla="*/ 0 w 21600"/>
                <a:gd name="connsiteY21" fmla="*/ 12877 h 21600"/>
                <a:gd name="connsiteX22" fmla="*/ 3935 w 21600"/>
                <a:gd name="connsiteY22" fmla="*/ 11592 h 21600"/>
                <a:gd name="connsiteX23" fmla="*/ 1172 w 21600"/>
                <a:gd name="connsiteY23" fmla="*/ 8270 h 21600"/>
                <a:gd name="connsiteX24" fmla="*/ 5372 w 21600"/>
                <a:gd name="connsiteY24" fmla="*/ 7817 h 21600"/>
                <a:gd name="connsiteX25" fmla="*/ 4502 w 21600"/>
                <a:gd name="connsiteY25" fmla="*/ 3625 h 21600"/>
                <a:gd name="connsiteX26" fmla="*/ 8550 w 21600"/>
                <a:gd name="connsiteY26" fmla="*/ 6382 h 21600"/>
                <a:gd name="connsiteX27" fmla="*/ 9722 w 21600"/>
                <a:gd name="connsiteY27" fmla="*/ 1887 h 21600"/>
                <a:gd name="connsiteX28" fmla="*/ 11462 w 21600"/>
                <a:gd name="connsiteY28" fmla="*/ 4342 h 21600"/>
                <a:gd name="connsiteX0" fmla="*/ 10290 w 20428"/>
                <a:gd name="connsiteY0" fmla="*/ 4342 h 21600"/>
                <a:gd name="connsiteX1" fmla="*/ 13618 w 20428"/>
                <a:gd name="connsiteY1" fmla="*/ 0 h 21600"/>
                <a:gd name="connsiteX2" fmla="*/ 13353 w 20428"/>
                <a:gd name="connsiteY2" fmla="*/ 5777 h 21600"/>
                <a:gd name="connsiteX3" fmla="*/ 16835 w 20428"/>
                <a:gd name="connsiteY3" fmla="*/ 3172 h 21600"/>
                <a:gd name="connsiteX4" fmla="*/ 15208 w 20428"/>
                <a:gd name="connsiteY4" fmla="*/ 6532 h 21600"/>
                <a:gd name="connsiteX5" fmla="*/ 20428 w 20428"/>
                <a:gd name="connsiteY5" fmla="*/ 6645 h 21600"/>
                <a:gd name="connsiteX6" fmla="*/ 15813 w 20428"/>
                <a:gd name="connsiteY6" fmla="*/ 9402 h 21600"/>
                <a:gd name="connsiteX7" fmla="*/ 17098 w 20428"/>
                <a:gd name="connsiteY7" fmla="*/ 11290 h 21600"/>
                <a:gd name="connsiteX8" fmla="*/ 15208 w 20428"/>
                <a:gd name="connsiteY8" fmla="*/ 12310 h 21600"/>
                <a:gd name="connsiteX9" fmla="*/ 17705 w 20428"/>
                <a:gd name="connsiteY9" fmla="*/ 15632 h 21600"/>
                <a:gd name="connsiteX10" fmla="*/ 13468 w 20428"/>
                <a:gd name="connsiteY10" fmla="*/ 14350 h 21600"/>
                <a:gd name="connsiteX11" fmla="*/ 13770 w 20428"/>
                <a:gd name="connsiteY11" fmla="*/ 17370 h 21600"/>
                <a:gd name="connsiteX12" fmla="*/ 11008 w 20428"/>
                <a:gd name="connsiteY12" fmla="*/ 15935 h 21600"/>
                <a:gd name="connsiteX13" fmla="*/ 10440 w 20428"/>
                <a:gd name="connsiteY13" fmla="*/ 18842 h 21600"/>
                <a:gd name="connsiteX14" fmla="*/ 8700 w 20428"/>
                <a:gd name="connsiteY14" fmla="*/ 17370 h 21600"/>
                <a:gd name="connsiteX15" fmla="*/ 7528 w 20428"/>
                <a:gd name="connsiteY15" fmla="*/ 19712 h 21600"/>
                <a:gd name="connsiteX16" fmla="*/ 6355 w 20428"/>
                <a:gd name="connsiteY16" fmla="*/ 18125 h 21600"/>
                <a:gd name="connsiteX17" fmla="*/ 3745 w 20428"/>
                <a:gd name="connsiteY17" fmla="*/ 21600 h 21600"/>
                <a:gd name="connsiteX18" fmla="*/ 3633 w 20428"/>
                <a:gd name="connsiteY18" fmla="*/ 18240 h 21600"/>
                <a:gd name="connsiteX19" fmla="*/ 113 w 20428"/>
                <a:gd name="connsiteY19" fmla="*/ 17825 h 21600"/>
                <a:gd name="connsiteX20" fmla="*/ 2158 w 20428"/>
                <a:gd name="connsiteY20" fmla="*/ 15370 h 21600"/>
                <a:gd name="connsiteX21" fmla="*/ 1679 w 20428"/>
                <a:gd name="connsiteY21" fmla="*/ 13108 h 21600"/>
                <a:gd name="connsiteX22" fmla="*/ 2763 w 20428"/>
                <a:gd name="connsiteY22" fmla="*/ 11592 h 21600"/>
                <a:gd name="connsiteX23" fmla="*/ 0 w 20428"/>
                <a:gd name="connsiteY23" fmla="*/ 8270 h 21600"/>
                <a:gd name="connsiteX24" fmla="*/ 4200 w 20428"/>
                <a:gd name="connsiteY24" fmla="*/ 7817 h 21600"/>
                <a:gd name="connsiteX25" fmla="*/ 3330 w 20428"/>
                <a:gd name="connsiteY25" fmla="*/ 3625 h 21600"/>
                <a:gd name="connsiteX26" fmla="*/ 7378 w 20428"/>
                <a:gd name="connsiteY26" fmla="*/ 6382 h 21600"/>
                <a:gd name="connsiteX27" fmla="*/ 8550 w 20428"/>
                <a:gd name="connsiteY27" fmla="*/ 1887 h 21600"/>
                <a:gd name="connsiteX28" fmla="*/ 10290 w 20428"/>
                <a:gd name="connsiteY28" fmla="*/ 4342 h 21600"/>
                <a:gd name="connsiteX0" fmla="*/ 10290 w 20428"/>
                <a:gd name="connsiteY0" fmla="*/ 4342 h 21600"/>
                <a:gd name="connsiteX1" fmla="*/ 13618 w 20428"/>
                <a:gd name="connsiteY1" fmla="*/ 0 h 21600"/>
                <a:gd name="connsiteX2" fmla="*/ 13353 w 20428"/>
                <a:gd name="connsiteY2" fmla="*/ 5777 h 21600"/>
                <a:gd name="connsiteX3" fmla="*/ 16835 w 20428"/>
                <a:gd name="connsiteY3" fmla="*/ 3172 h 21600"/>
                <a:gd name="connsiteX4" fmla="*/ 15208 w 20428"/>
                <a:gd name="connsiteY4" fmla="*/ 6532 h 21600"/>
                <a:gd name="connsiteX5" fmla="*/ 20428 w 20428"/>
                <a:gd name="connsiteY5" fmla="*/ 6645 h 21600"/>
                <a:gd name="connsiteX6" fmla="*/ 15813 w 20428"/>
                <a:gd name="connsiteY6" fmla="*/ 9402 h 21600"/>
                <a:gd name="connsiteX7" fmla="*/ 17098 w 20428"/>
                <a:gd name="connsiteY7" fmla="*/ 11290 h 21600"/>
                <a:gd name="connsiteX8" fmla="*/ 12789 w 20428"/>
                <a:gd name="connsiteY8" fmla="*/ 11155 h 21600"/>
                <a:gd name="connsiteX9" fmla="*/ 17705 w 20428"/>
                <a:gd name="connsiteY9" fmla="*/ 15632 h 21600"/>
                <a:gd name="connsiteX10" fmla="*/ 13468 w 20428"/>
                <a:gd name="connsiteY10" fmla="*/ 14350 h 21600"/>
                <a:gd name="connsiteX11" fmla="*/ 13770 w 20428"/>
                <a:gd name="connsiteY11" fmla="*/ 17370 h 21600"/>
                <a:gd name="connsiteX12" fmla="*/ 11008 w 20428"/>
                <a:gd name="connsiteY12" fmla="*/ 15935 h 21600"/>
                <a:gd name="connsiteX13" fmla="*/ 10440 w 20428"/>
                <a:gd name="connsiteY13" fmla="*/ 18842 h 21600"/>
                <a:gd name="connsiteX14" fmla="*/ 8700 w 20428"/>
                <a:gd name="connsiteY14" fmla="*/ 17370 h 21600"/>
                <a:gd name="connsiteX15" fmla="*/ 7528 w 20428"/>
                <a:gd name="connsiteY15" fmla="*/ 19712 h 21600"/>
                <a:gd name="connsiteX16" fmla="*/ 6355 w 20428"/>
                <a:gd name="connsiteY16" fmla="*/ 18125 h 21600"/>
                <a:gd name="connsiteX17" fmla="*/ 3745 w 20428"/>
                <a:gd name="connsiteY17" fmla="*/ 21600 h 21600"/>
                <a:gd name="connsiteX18" fmla="*/ 3633 w 20428"/>
                <a:gd name="connsiteY18" fmla="*/ 18240 h 21600"/>
                <a:gd name="connsiteX19" fmla="*/ 113 w 20428"/>
                <a:gd name="connsiteY19" fmla="*/ 17825 h 21600"/>
                <a:gd name="connsiteX20" fmla="*/ 2158 w 20428"/>
                <a:gd name="connsiteY20" fmla="*/ 15370 h 21600"/>
                <a:gd name="connsiteX21" fmla="*/ 1679 w 20428"/>
                <a:gd name="connsiteY21" fmla="*/ 13108 h 21600"/>
                <a:gd name="connsiteX22" fmla="*/ 2763 w 20428"/>
                <a:gd name="connsiteY22" fmla="*/ 11592 h 21600"/>
                <a:gd name="connsiteX23" fmla="*/ 0 w 20428"/>
                <a:gd name="connsiteY23" fmla="*/ 8270 h 21600"/>
                <a:gd name="connsiteX24" fmla="*/ 4200 w 20428"/>
                <a:gd name="connsiteY24" fmla="*/ 7817 h 21600"/>
                <a:gd name="connsiteX25" fmla="*/ 3330 w 20428"/>
                <a:gd name="connsiteY25" fmla="*/ 3625 h 21600"/>
                <a:gd name="connsiteX26" fmla="*/ 7378 w 20428"/>
                <a:gd name="connsiteY26" fmla="*/ 6382 h 21600"/>
                <a:gd name="connsiteX27" fmla="*/ 8550 w 20428"/>
                <a:gd name="connsiteY27" fmla="*/ 1887 h 21600"/>
                <a:gd name="connsiteX28" fmla="*/ 10290 w 20428"/>
                <a:gd name="connsiteY28" fmla="*/ 4342 h 21600"/>
                <a:gd name="connsiteX0" fmla="*/ 10290 w 20727"/>
                <a:gd name="connsiteY0" fmla="*/ 4342 h 21600"/>
                <a:gd name="connsiteX1" fmla="*/ 13618 w 20727"/>
                <a:gd name="connsiteY1" fmla="*/ 0 h 21600"/>
                <a:gd name="connsiteX2" fmla="*/ 13353 w 20727"/>
                <a:gd name="connsiteY2" fmla="*/ 5777 h 21600"/>
                <a:gd name="connsiteX3" fmla="*/ 16835 w 20727"/>
                <a:gd name="connsiteY3" fmla="*/ 3172 h 21600"/>
                <a:gd name="connsiteX4" fmla="*/ 15208 w 20727"/>
                <a:gd name="connsiteY4" fmla="*/ 6532 h 21600"/>
                <a:gd name="connsiteX5" fmla="*/ 20428 w 20727"/>
                <a:gd name="connsiteY5" fmla="*/ 6645 h 21600"/>
                <a:gd name="connsiteX6" fmla="*/ 15813 w 20727"/>
                <a:gd name="connsiteY6" fmla="*/ 9402 h 21600"/>
                <a:gd name="connsiteX7" fmla="*/ 20727 w 20727"/>
                <a:gd name="connsiteY7" fmla="*/ 11406 h 21600"/>
                <a:gd name="connsiteX8" fmla="*/ 12789 w 20727"/>
                <a:gd name="connsiteY8" fmla="*/ 11155 h 21600"/>
                <a:gd name="connsiteX9" fmla="*/ 17705 w 20727"/>
                <a:gd name="connsiteY9" fmla="*/ 15632 h 21600"/>
                <a:gd name="connsiteX10" fmla="*/ 13468 w 20727"/>
                <a:gd name="connsiteY10" fmla="*/ 14350 h 21600"/>
                <a:gd name="connsiteX11" fmla="*/ 13770 w 20727"/>
                <a:gd name="connsiteY11" fmla="*/ 17370 h 21600"/>
                <a:gd name="connsiteX12" fmla="*/ 11008 w 20727"/>
                <a:gd name="connsiteY12" fmla="*/ 15935 h 21600"/>
                <a:gd name="connsiteX13" fmla="*/ 10440 w 20727"/>
                <a:gd name="connsiteY13" fmla="*/ 18842 h 21600"/>
                <a:gd name="connsiteX14" fmla="*/ 8700 w 20727"/>
                <a:gd name="connsiteY14" fmla="*/ 17370 h 21600"/>
                <a:gd name="connsiteX15" fmla="*/ 7528 w 20727"/>
                <a:gd name="connsiteY15" fmla="*/ 19712 h 21600"/>
                <a:gd name="connsiteX16" fmla="*/ 6355 w 20727"/>
                <a:gd name="connsiteY16" fmla="*/ 18125 h 21600"/>
                <a:gd name="connsiteX17" fmla="*/ 3745 w 20727"/>
                <a:gd name="connsiteY17" fmla="*/ 21600 h 21600"/>
                <a:gd name="connsiteX18" fmla="*/ 3633 w 20727"/>
                <a:gd name="connsiteY18" fmla="*/ 18240 h 21600"/>
                <a:gd name="connsiteX19" fmla="*/ 113 w 20727"/>
                <a:gd name="connsiteY19" fmla="*/ 17825 h 21600"/>
                <a:gd name="connsiteX20" fmla="*/ 2158 w 20727"/>
                <a:gd name="connsiteY20" fmla="*/ 15370 h 21600"/>
                <a:gd name="connsiteX21" fmla="*/ 1679 w 20727"/>
                <a:gd name="connsiteY21" fmla="*/ 13108 h 21600"/>
                <a:gd name="connsiteX22" fmla="*/ 2763 w 20727"/>
                <a:gd name="connsiteY22" fmla="*/ 11592 h 21600"/>
                <a:gd name="connsiteX23" fmla="*/ 0 w 20727"/>
                <a:gd name="connsiteY23" fmla="*/ 8270 h 21600"/>
                <a:gd name="connsiteX24" fmla="*/ 4200 w 20727"/>
                <a:gd name="connsiteY24" fmla="*/ 7817 h 21600"/>
                <a:gd name="connsiteX25" fmla="*/ 3330 w 20727"/>
                <a:gd name="connsiteY25" fmla="*/ 3625 h 21600"/>
                <a:gd name="connsiteX26" fmla="*/ 7378 w 20727"/>
                <a:gd name="connsiteY26" fmla="*/ 6382 h 21600"/>
                <a:gd name="connsiteX27" fmla="*/ 8550 w 20727"/>
                <a:gd name="connsiteY27" fmla="*/ 1887 h 21600"/>
                <a:gd name="connsiteX28" fmla="*/ 10290 w 20727"/>
                <a:gd name="connsiteY28" fmla="*/ 4342 h 21600"/>
                <a:gd name="connsiteX0" fmla="*/ 10290 w 20727"/>
                <a:gd name="connsiteY0" fmla="*/ 4342 h 21600"/>
                <a:gd name="connsiteX1" fmla="*/ 13618 w 20727"/>
                <a:gd name="connsiteY1" fmla="*/ 0 h 21600"/>
                <a:gd name="connsiteX2" fmla="*/ 13353 w 20727"/>
                <a:gd name="connsiteY2" fmla="*/ 5777 h 21600"/>
                <a:gd name="connsiteX3" fmla="*/ 16835 w 20727"/>
                <a:gd name="connsiteY3" fmla="*/ 3172 h 21600"/>
                <a:gd name="connsiteX4" fmla="*/ 15208 w 20727"/>
                <a:gd name="connsiteY4" fmla="*/ 6532 h 21600"/>
                <a:gd name="connsiteX5" fmla="*/ 20428 w 20727"/>
                <a:gd name="connsiteY5" fmla="*/ 6645 h 21600"/>
                <a:gd name="connsiteX6" fmla="*/ 17627 w 20727"/>
                <a:gd name="connsiteY6" fmla="*/ 9055 h 21600"/>
                <a:gd name="connsiteX7" fmla="*/ 20727 w 20727"/>
                <a:gd name="connsiteY7" fmla="*/ 11406 h 21600"/>
                <a:gd name="connsiteX8" fmla="*/ 12789 w 20727"/>
                <a:gd name="connsiteY8" fmla="*/ 11155 h 21600"/>
                <a:gd name="connsiteX9" fmla="*/ 17705 w 20727"/>
                <a:gd name="connsiteY9" fmla="*/ 15632 h 21600"/>
                <a:gd name="connsiteX10" fmla="*/ 13468 w 20727"/>
                <a:gd name="connsiteY10" fmla="*/ 14350 h 21600"/>
                <a:gd name="connsiteX11" fmla="*/ 13770 w 20727"/>
                <a:gd name="connsiteY11" fmla="*/ 17370 h 21600"/>
                <a:gd name="connsiteX12" fmla="*/ 11008 w 20727"/>
                <a:gd name="connsiteY12" fmla="*/ 15935 h 21600"/>
                <a:gd name="connsiteX13" fmla="*/ 10440 w 20727"/>
                <a:gd name="connsiteY13" fmla="*/ 18842 h 21600"/>
                <a:gd name="connsiteX14" fmla="*/ 8700 w 20727"/>
                <a:gd name="connsiteY14" fmla="*/ 17370 h 21600"/>
                <a:gd name="connsiteX15" fmla="*/ 7528 w 20727"/>
                <a:gd name="connsiteY15" fmla="*/ 19712 h 21600"/>
                <a:gd name="connsiteX16" fmla="*/ 6355 w 20727"/>
                <a:gd name="connsiteY16" fmla="*/ 18125 h 21600"/>
                <a:gd name="connsiteX17" fmla="*/ 3745 w 20727"/>
                <a:gd name="connsiteY17" fmla="*/ 21600 h 21600"/>
                <a:gd name="connsiteX18" fmla="*/ 3633 w 20727"/>
                <a:gd name="connsiteY18" fmla="*/ 18240 h 21600"/>
                <a:gd name="connsiteX19" fmla="*/ 113 w 20727"/>
                <a:gd name="connsiteY19" fmla="*/ 17825 h 21600"/>
                <a:gd name="connsiteX20" fmla="*/ 2158 w 20727"/>
                <a:gd name="connsiteY20" fmla="*/ 15370 h 21600"/>
                <a:gd name="connsiteX21" fmla="*/ 1679 w 20727"/>
                <a:gd name="connsiteY21" fmla="*/ 13108 h 21600"/>
                <a:gd name="connsiteX22" fmla="*/ 2763 w 20727"/>
                <a:gd name="connsiteY22" fmla="*/ 11592 h 21600"/>
                <a:gd name="connsiteX23" fmla="*/ 0 w 20727"/>
                <a:gd name="connsiteY23" fmla="*/ 8270 h 21600"/>
                <a:gd name="connsiteX24" fmla="*/ 4200 w 20727"/>
                <a:gd name="connsiteY24" fmla="*/ 7817 h 21600"/>
                <a:gd name="connsiteX25" fmla="*/ 3330 w 20727"/>
                <a:gd name="connsiteY25" fmla="*/ 3625 h 21600"/>
                <a:gd name="connsiteX26" fmla="*/ 7378 w 20727"/>
                <a:gd name="connsiteY26" fmla="*/ 6382 h 21600"/>
                <a:gd name="connsiteX27" fmla="*/ 8550 w 20727"/>
                <a:gd name="connsiteY27" fmla="*/ 1887 h 21600"/>
                <a:gd name="connsiteX28" fmla="*/ 10290 w 20727"/>
                <a:gd name="connsiteY28" fmla="*/ 4342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727" h="21600">
                  <a:moveTo>
                    <a:pt x="10290" y="4342"/>
                  </a:moveTo>
                  <a:lnTo>
                    <a:pt x="13618" y="0"/>
                  </a:lnTo>
                  <a:cubicBezTo>
                    <a:pt x="13530" y="1926"/>
                    <a:pt x="13441" y="3851"/>
                    <a:pt x="13353" y="5777"/>
                  </a:cubicBezTo>
                  <a:lnTo>
                    <a:pt x="16835" y="3172"/>
                  </a:lnTo>
                  <a:lnTo>
                    <a:pt x="15208" y="6532"/>
                  </a:lnTo>
                  <a:lnTo>
                    <a:pt x="20428" y="6645"/>
                  </a:lnTo>
                  <a:lnTo>
                    <a:pt x="17627" y="9055"/>
                  </a:lnTo>
                  <a:lnTo>
                    <a:pt x="20727" y="11406"/>
                  </a:lnTo>
                  <a:lnTo>
                    <a:pt x="12789" y="11155"/>
                  </a:lnTo>
                  <a:lnTo>
                    <a:pt x="17705" y="15632"/>
                  </a:lnTo>
                  <a:lnTo>
                    <a:pt x="13468" y="14350"/>
                  </a:lnTo>
                  <a:cubicBezTo>
                    <a:pt x="13569" y="15357"/>
                    <a:pt x="13669" y="16363"/>
                    <a:pt x="13770" y="17370"/>
                  </a:cubicBezTo>
                  <a:lnTo>
                    <a:pt x="11008" y="15935"/>
                  </a:lnTo>
                  <a:lnTo>
                    <a:pt x="10440" y="18842"/>
                  </a:lnTo>
                  <a:lnTo>
                    <a:pt x="8700" y="17370"/>
                  </a:lnTo>
                  <a:lnTo>
                    <a:pt x="7528" y="19712"/>
                  </a:lnTo>
                  <a:lnTo>
                    <a:pt x="6355" y="18125"/>
                  </a:lnTo>
                  <a:lnTo>
                    <a:pt x="3745" y="21600"/>
                  </a:lnTo>
                  <a:cubicBezTo>
                    <a:pt x="3708" y="20480"/>
                    <a:pt x="3670" y="19360"/>
                    <a:pt x="3633" y="18240"/>
                  </a:cubicBezTo>
                  <a:lnTo>
                    <a:pt x="113" y="17825"/>
                  </a:lnTo>
                  <a:lnTo>
                    <a:pt x="2158" y="15370"/>
                  </a:lnTo>
                  <a:lnTo>
                    <a:pt x="1679" y="13108"/>
                  </a:lnTo>
                  <a:lnTo>
                    <a:pt x="2763" y="11592"/>
                  </a:lnTo>
                  <a:lnTo>
                    <a:pt x="0" y="8270"/>
                  </a:lnTo>
                  <a:lnTo>
                    <a:pt x="4200" y="7817"/>
                  </a:lnTo>
                  <a:lnTo>
                    <a:pt x="3330" y="3625"/>
                  </a:lnTo>
                  <a:lnTo>
                    <a:pt x="7378" y="6382"/>
                  </a:lnTo>
                  <a:lnTo>
                    <a:pt x="8550" y="1887"/>
                  </a:lnTo>
                  <a:lnTo>
                    <a:pt x="10290" y="4342"/>
                  </a:lnTo>
                  <a:close/>
                </a:path>
              </a:pathLst>
            </a:custGeom>
            <a:solidFill>
              <a:srgbClr val="CAD4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200" b="1" dirty="0"/>
                <a:t>Has </a:t>
              </a:r>
              <a:r>
                <a:rPr lang="nl-NL" sz="1200" b="1" dirty="0" err="1"/>
                <a:t>explicite</a:t>
              </a:r>
              <a:r>
                <a:rPr lang="nl-NL" sz="1200" b="1" dirty="0"/>
                <a:t> </a:t>
              </a:r>
              <a:r>
                <a:rPr lang="nl-NL" sz="1200" b="1" dirty="0" err="1"/>
                <a:t>problems</a:t>
              </a:r>
              <a:r>
                <a:rPr lang="nl-NL" sz="1200" b="1" dirty="0"/>
                <a:t> </a:t>
              </a:r>
            </a:p>
            <a:p>
              <a:pPr algn="ctr"/>
              <a:r>
                <a:rPr lang="nl-NL" sz="1200" b="1" dirty="0" err="1"/>
                <a:t>with</a:t>
              </a:r>
              <a:r>
                <a:rPr lang="nl-NL" sz="1200" b="1" dirty="0"/>
                <a:t> </a:t>
              </a:r>
            </a:p>
            <a:p>
              <a:pPr algn="ctr"/>
              <a:r>
                <a:rPr lang="nl-NL" sz="1200" b="1" dirty="0"/>
                <a:t>executive skills</a:t>
              </a:r>
            </a:p>
          </p:txBody>
        </p:sp>
        <p:sp>
          <p:nvSpPr>
            <p:cNvPr id="9" name="Explosie: 14 punten 32">
              <a:extLst>
                <a:ext uri="{FF2B5EF4-FFF2-40B4-BE49-F238E27FC236}">
                  <a16:creationId xmlns:a16="http://schemas.microsoft.com/office/drawing/2014/main" id="{026A410B-4D71-928E-F331-5466EA6F1424}"/>
                </a:ext>
              </a:extLst>
            </p:cNvPr>
            <p:cNvSpPr/>
            <p:nvPr/>
          </p:nvSpPr>
          <p:spPr>
            <a:xfrm>
              <a:off x="4125256" y="4244937"/>
              <a:ext cx="2827993" cy="1781175"/>
            </a:xfrm>
            <a:custGeom>
              <a:avLst/>
              <a:gdLst>
                <a:gd name="connsiteX0" fmla="*/ 11462 w 21600"/>
                <a:gd name="connsiteY0" fmla="*/ 4342 h 21600"/>
                <a:gd name="connsiteX1" fmla="*/ 14790 w 21600"/>
                <a:gd name="connsiteY1" fmla="*/ 0 h 21600"/>
                <a:gd name="connsiteX2" fmla="*/ 14525 w 21600"/>
                <a:gd name="connsiteY2" fmla="*/ 5777 h 21600"/>
                <a:gd name="connsiteX3" fmla="*/ 18007 w 21600"/>
                <a:gd name="connsiteY3" fmla="*/ 3172 h 21600"/>
                <a:gd name="connsiteX4" fmla="*/ 16380 w 21600"/>
                <a:gd name="connsiteY4" fmla="*/ 6532 h 21600"/>
                <a:gd name="connsiteX5" fmla="*/ 21600 w 21600"/>
                <a:gd name="connsiteY5" fmla="*/ 6645 h 21600"/>
                <a:gd name="connsiteX6" fmla="*/ 16985 w 21600"/>
                <a:gd name="connsiteY6" fmla="*/ 9402 h 21600"/>
                <a:gd name="connsiteX7" fmla="*/ 18270 w 21600"/>
                <a:gd name="connsiteY7" fmla="*/ 11290 h 21600"/>
                <a:gd name="connsiteX8" fmla="*/ 16380 w 21600"/>
                <a:gd name="connsiteY8" fmla="*/ 12310 h 21600"/>
                <a:gd name="connsiteX9" fmla="*/ 18877 w 21600"/>
                <a:gd name="connsiteY9" fmla="*/ 15632 h 21600"/>
                <a:gd name="connsiteX10" fmla="*/ 14640 w 21600"/>
                <a:gd name="connsiteY10" fmla="*/ 14350 h 21600"/>
                <a:gd name="connsiteX11" fmla="*/ 14942 w 21600"/>
                <a:gd name="connsiteY11" fmla="*/ 17370 h 21600"/>
                <a:gd name="connsiteX12" fmla="*/ 12180 w 21600"/>
                <a:gd name="connsiteY12" fmla="*/ 15935 h 21600"/>
                <a:gd name="connsiteX13" fmla="*/ 11612 w 21600"/>
                <a:gd name="connsiteY13" fmla="*/ 18842 h 21600"/>
                <a:gd name="connsiteX14" fmla="*/ 9872 w 21600"/>
                <a:gd name="connsiteY14" fmla="*/ 17370 h 21600"/>
                <a:gd name="connsiteX15" fmla="*/ 8700 w 21600"/>
                <a:gd name="connsiteY15" fmla="*/ 19712 h 21600"/>
                <a:gd name="connsiteX16" fmla="*/ 7527 w 21600"/>
                <a:gd name="connsiteY16" fmla="*/ 18125 h 21600"/>
                <a:gd name="connsiteX17" fmla="*/ 4917 w 21600"/>
                <a:gd name="connsiteY17" fmla="*/ 21600 h 21600"/>
                <a:gd name="connsiteX18" fmla="*/ 4805 w 21600"/>
                <a:gd name="connsiteY18" fmla="*/ 18240 h 21600"/>
                <a:gd name="connsiteX19" fmla="*/ 1285 w 21600"/>
                <a:gd name="connsiteY19" fmla="*/ 17825 h 21600"/>
                <a:gd name="connsiteX20" fmla="*/ 3330 w 21600"/>
                <a:gd name="connsiteY20" fmla="*/ 15370 h 21600"/>
                <a:gd name="connsiteX21" fmla="*/ 0 w 21600"/>
                <a:gd name="connsiteY21" fmla="*/ 12877 h 21600"/>
                <a:gd name="connsiteX22" fmla="*/ 3935 w 21600"/>
                <a:gd name="connsiteY22" fmla="*/ 11592 h 21600"/>
                <a:gd name="connsiteX23" fmla="*/ 1172 w 21600"/>
                <a:gd name="connsiteY23" fmla="*/ 8270 h 21600"/>
                <a:gd name="connsiteX24" fmla="*/ 5372 w 21600"/>
                <a:gd name="connsiteY24" fmla="*/ 7817 h 21600"/>
                <a:gd name="connsiteX25" fmla="*/ 4502 w 21600"/>
                <a:gd name="connsiteY25" fmla="*/ 3625 h 21600"/>
                <a:gd name="connsiteX26" fmla="*/ 8550 w 21600"/>
                <a:gd name="connsiteY26" fmla="*/ 6382 h 21600"/>
                <a:gd name="connsiteX27" fmla="*/ 9722 w 21600"/>
                <a:gd name="connsiteY27" fmla="*/ 1887 h 21600"/>
                <a:gd name="connsiteX28" fmla="*/ 11462 w 21600"/>
                <a:gd name="connsiteY28" fmla="*/ 4342 h 21600"/>
                <a:gd name="connsiteX0" fmla="*/ 10290 w 20428"/>
                <a:gd name="connsiteY0" fmla="*/ 4342 h 21600"/>
                <a:gd name="connsiteX1" fmla="*/ 13618 w 20428"/>
                <a:gd name="connsiteY1" fmla="*/ 0 h 21600"/>
                <a:gd name="connsiteX2" fmla="*/ 13353 w 20428"/>
                <a:gd name="connsiteY2" fmla="*/ 5777 h 21600"/>
                <a:gd name="connsiteX3" fmla="*/ 16835 w 20428"/>
                <a:gd name="connsiteY3" fmla="*/ 3172 h 21600"/>
                <a:gd name="connsiteX4" fmla="*/ 15208 w 20428"/>
                <a:gd name="connsiteY4" fmla="*/ 6532 h 21600"/>
                <a:gd name="connsiteX5" fmla="*/ 20428 w 20428"/>
                <a:gd name="connsiteY5" fmla="*/ 6645 h 21600"/>
                <a:gd name="connsiteX6" fmla="*/ 15813 w 20428"/>
                <a:gd name="connsiteY6" fmla="*/ 9402 h 21600"/>
                <a:gd name="connsiteX7" fmla="*/ 17098 w 20428"/>
                <a:gd name="connsiteY7" fmla="*/ 11290 h 21600"/>
                <a:gd name="connsiteX8" fmla="*/ 15208 w 20428"/>
                <a:gd name="connsiteY8" fmla="*/ 12310 h 21600"/>
                <a:gd name="connsiteX9" fmla="*/ 17705 w 20428"/>
                <a:gd name="connsiteY9" fmla="*/ 15632 h 21600"/>
                <a:gd name="connsiteX10" fmla="*/ 13468 w 20428"/>
                <a:gd name="connsiteY10" fmla="*/ 14350 h 21600"/>
                <a:gd name="connsiteX11" fmla="*/ 13770 w 20428"/>
                <a:gd name="connsiteY11" fmla="*/ 17370 h 21600"/>
                <a:gd name="connsiteX12" fmla="*/ 11008 w 20428"/>
                <a:gd name="connsiteY12" fmla="*/ 15935 h 21600"/>
                <a:gd name="connsiteX13" fmla="*/ 10440 w 20428"/>
                <a:gd name="connsiteY13" fmla="*/ 18842 h 21600"/>
                <a:gd name="connsiteX14" fmla="*/ 8700 w 20428"/>
                <a:gd name="connsiteY14" fmla="*/ 17370 h 21600"/>
                <a:gd name="connsiteX15" fmla="*/ 7528 w 20428"/>
                <a:gd name="connsiteY15" fmla="*/ 19712 h 21600"/>
                <a:gd name="connsiteX16" fmla="*/ 6355 w 20428"/>
                <a:gd name="connsiteY16" fmla="*/ 18125 h 21600"/>
                <a:gd name="connsiteX17" fmla="*/ 3745 w 20428"/>
                <a:gd name="connsiteY17" fmla="*/ 21600 h 21600"/>
                <a:gd name="connsiteX18" fmla="*/ 3633 w 20428"/>
                <a:gd name="connsiteY18" fmla="*/ 18240 h 21600"/>
                <a:gd name="connsiteX19" fmla="*/ 113 w 20428"/>
                <a:gd name="connsiteY19" fmla="*/ 17825 h 21600"/>
                <a:gd name="connsiteX20" fmla="*/ 2158 w 20428"/>
                <a:gd name="connsiteY20" fmla="*/ 15370 h 21600"/>
                <a:gd name="connsiteX21" fmla="*/ 1679 w 20428"/>
                <a:gd name="connsiteY21" fmla="*/ 13108 h 21600"/>
                <a:gd name="connsiteX22" fmla="*/ 2763 w 20428"/>
                <a:gd name="connsiteY22" fmla="*/ 11592 h 21600"/>
                <a:gd name="connsiteX23" fmla="*/ 0 w 20428"/>
                <a:gd name="connsiteY23" fmla="*/ 8270 h 21600"/>
                <a:gd name="connsiteX24" fmla="*/ 4200 w 20428"/>
                <a:gd name="connsiteY24" fmla="*/ 7817 h 21600"/>
                <a:gd name="connsiteX25" fmla="*/ 3330 w 20428"/>
                <a:gd name="connsiteY25" fmla="*/ 3625 h 21600"/>
                <a:gd name="connsiteX26" fmla="*/ 7378 w 20428"/>
                <a:gd name="connsiteY26" fmla="*/ 6382 h 21600"/>
                <a:gd name="connsiteX27" fmla="*/ 8550 w 20428"/>
                <a:gd name="connsiteY27" fmla="*/ 1887 h 21600"/>
                <a:gd name="connsiteX28" fmla="*/ 10290 w 20428"/>
                <a:gd name="connsiteY28" fmla="*/ 4342 h 21600"/>
                <a:gd name="connsiteX0" fmla="*/ 10290 w 20428"/>
                <a:gd name="connsiteY0" fmla="*/ 4342 h 21600"/>
                <a:gd name="connsiteX1" fmla="*/ 13618 w 20428"/>
                <a:gd name="connsiteY1" fmla="*/ 0 h 21600"/>
                <a:gd name="connsiteX2" fmla="*/ 13353 w 20428"/>
                <a:gd name="connsiteY2" fmla="*/ 5777 h 21600"/>
                <a:gd name="connsiteX3" fmla="*/ 16835 w 20428"/>
                <a:gd name="connsiteY3" fmla="*/ 3172 h 21600"/>
                <a:gd name="connsiteX4" fmla="*/ 15208 w 20428"/>
                <a:gd name="connsiteY4" fmla="*/ 6532 h 21600"/>
                <a:gd name="connsiteX5" fmla="*/ 20428 w 20428"/>
                <a:gd name="connsiteY5" fmla="*/ 6645 h 21600"/>
                <a:gd name="connsiteX6" fmla="*/ 15813 w 20428"/>
                <a:gd name="connsiteY6" fmla="*/ 9402 h 21600"/>
                <a:gd name="connsiteX7" fmla="*/ 17098 w 20428"/>
                <a:gd name="connsiteY7" fmla="*/ 11290 h 21600"/>
                <a:gd name="connsiteX8" fmla="*/ 12789 w 20428"/>
                <a:gd name="connsiteY8" fmla="*/ 11155 h 21600"/>
                <a:gd name="connsiteX9" fmla="*/ 17705 w 20428"/>
                <a:gd name="connsiteY9" fmla="*/ 15632 h 21600"/>
                <a:gd name="connsiteX10" fmla="*/ 13468 w 20428"/>
                <a:gd name="connsiteY10" fmla="*/ 14350 h 21600"/>
                <a:gd name="connsiteX11" fmla="*/ 13770 w 20428"/>
                <a:gd name="connsiteY11" fmla="*/ 17370 h 21600"/>
                <a:gd name="connsiteX12" fmla="*/ 11008 w 20428"/>
                <a:gd name="connsiteY12" fmla="*/ 15935 h 21600"/>
                <a:gd name="connsiteX13" fmla="*/ 10440 w 20428"/>
                <a:gd name="connsiteY13" fmla="*/ 18842 h 21600"/>
                <a:gd name="connsiteX14" fmla="*/ 8700 w 20428"/>
                <a:gd name="connsiteY14" fmla="*/ 17370 h 21600"/>
                <a:gd name="connsiteX15" fmla="*/ 7528 w 20428"/>
                <a:gd name="connsiteY15" fmla="*/ 19712 h 21600"/>
                <a:gd name="connsiteX16" fmla="*/ 6355 w 20428"/>
                <a:gd name="connsiteY16" fmla="*/ 18125 h 21600"/>
                <a:gd name="connsiteX17" fmla="*/ 3745 w 20428"/>
                <a:gd name="connsiteY17" fmla="*/ 21600 h 21600"/>
                <a:gd name="connsiteX18" fmla="*/ 3633 w 20428"/>
                <a:gd name="connsiteY18" fmla="*/ 18240 h 21600"/>
                <a:gd name="connsiteX19" fmla="*/ 113 w 20428"/>
                <a:gd name="connsiteY19" fmla="*/ 17825 h 21600"/>
                <a:gd name="connsiteX20" fmla="*/ 2158 w 20428"/>
                <a:gd name="connsiteY20" fmla="*/ 15370 h 21600"/>
                <a:gd name="connsiteX21" fmla="*/ 1679 w 20428"/>
                <a:gd name="connsiteY21" fmla="*/ 13108 h 21600"/>
                <a:gd name="connsiteX22" fmla="*/ 2763 w 20428"/>
                <a:gd name="connsiteY22" fmla="*/ 11592 h 21600"/>
                <a:gd name="connsiteX23" fmla="*/ 0 w 20428"/>
                <a:gd name="connsiteY23" fmla="*/ 8270 h 21600"/>
                <a:gd name="connsiteX24" fmla="*/ 4200 w 20428"/>
                <a:gd name="connsiteY24" fmla="*/ 7817 h 21600"/>
                <a:gd name="connsiteX25" fmla="*/ 3330 w 20428"/>
                <a:gd name="connsiteY25" fmla="*/ 3625 h 21600"/>
                <a:gd name="connsiteX26" fmla="*/ 7378 w 20428"/>
                <a:gd name="connsiteY26" fmla="*/ 6382 h 21600"/>
                <a:gd name="connsiteX27" fmla="*/ 8550 w 20428"/>
                <a:gd name="connsiteY27" fmla="*/ 1887 h 21600"/>
                <a:gd name="connsiteX28" fmla="*/ 10290 w 20428"/>
                <a:gd name="connsiteY28" fmla="*/ 4342 h 21600"/>
                <a:gd name="connsiteX0" fmla="*/ 10290 w 20727"/>
                <a:gd name="connsiteY0" fmla="*/ 4342 h 21600"/>
                <a:gd name="connsiteX1" fmla="*/ 13618 w 20727"/>
                <a:gd name="connsiteY1" fmla="*/ 0 h 21600"/>
                <a:gd name="connsiteX2" fmla="*/ 13353 w 20727"/>
                <a:gd name="connsiteY2" fmla="*/ 5777 h 21600"/>
                <a:gd name="connsiteX3" fmla="*/ 16835 w 20727"/>
                <a:gd name="connsiteY3" fmla="*/ 3172 h 21600"/>
                <a:gd name="connsiteX4" fmla="*/ 15208 w 20727"/>
                <a:gd name="connsiteY4" fmla="*/ 6532 h 21600"/>
                <a:gd name="connsiteX5" fmla="*/ 20428 w 20727"/>
                <a:gd name="connsiteY5" fmla="*/ 6645 h 21600"/>
                <a:gd name="connsiteX6" fmla="*/ 15813 w 20727"/>
                <a:gd name="connsiteY6" fmla="*/ 9402 h 21600"/>
                <a:gd name="connsiteX7" fmla="*/ 20727 w 20727"/>
                <a:gd name="connsiteY7" fmla="*/ 11406 h 21600"/>
                <a:gd name="connsiteX8" fmla="*/ 12789 w 20727"/>
                <a:gd name="connsiteY8" fmla="*/ 11155 h 21600"/>
                <a:gd name="connsiteX9" fmla="*/ 17705 w 20727"/>
                <a:gd name="connsiteY9" fmla="*/ 15632 h 21600"/>
                <a:gd name="connsiteX10" fmla="*/ 13468 w 20727"/>
                <a:gd name="connsiteY10" fmla="*/ 14350 h 21600"/>
                <a:gd name="connsiteX11" fmla="*/ 13770 w 20727"/>
                <a:gd name="connsiteY11" fmla="*/ 17370 h 21600"/>
                <a:gd name="connsiteX12" fmla="*/ 11008 w 20727"/>
                <a:gd name="connsiteY12" fmla="*/ 15935 h 21600"/>
                <a:gd name="connsiteX13" fmla="*/ 10440 w 20727"/>
                <a:gd name="connsiteY13" fmla="*/ 18842 h 21600"/>
                <a:gd name="connsiteX14" fmla="*/ 8700 w 20727"/>
                <a:gd name="connsiteY14" fmla="*/ 17370 h 21600"/>
                <a:gd name="connsiteX15" fmla="*/ 7528 w 20727"/>
                <a:gd name="connsiteY15" fmla="*/ 19712 h 21600"/>
                <a:gd name="connsiteX16" fmla="*/ 6355 w 20727"/>
                <a:gd name="connsiteY16" fmla="*/ 18125 h 21600"/>
                <a:gd name="connsiteX17" fmla="*/ 3745 w 20727"/>
                <a:gd name="connsiteY17" fmla="*/ 21600 h 21600"/>
                <a:gd name="connsiteX18" fmla="*/ 3633 w 20727"/>
                <a:gd name="connsiteY18" fmla="*/ 18240 h 21600"/>
                <a:gd name="connsiteX19" fmla="*/ 113 w 20727"/>
                <a:gd name="connsiteY19" fmla="*/ 17825 h 21600"/>
                <a:gd name="connsiteX20" fmla="*/ 2158 w 20727"/>
                <a:gd name="connsiteY20" fmla="*/ 15370 h 21600"/>
                <a:gd name="connsiteX21" fmla="*/ 1679 w 20727"/>
                <a:gd name="connsiteY21" fmla="*/ 13108 h 21600"/>
                <a:gd name="connsiteX22" fmla="*/ 2763 w 20727"/>
                <a:gd name="connsiteY22" fmla="*/ 11592 h 21600"/>
                <a:gd name="connsiteX23" fmla="*/ 0 w 20727"/>
                <a:gd name="connsiteY23" fmla="*/ 8270 h 21600"/>
                <a:gd name="connsiteX24" fmla="*/ 4200 w 20727"/>
                <a:gd name="connsiteY24" fmla="*/ 7817 h 21600"/>
                <a:gd name="connsiteX25" fmla="*/ 3330 w 20727"/>
                <a:gd name="connsiteY25" fmla="*/ 3625 h 21600"/>
                <a:gd name="connsiteX26" fmla="*/ 7378 w 20727"/>
                <a:gd name="connsiteY26" fmla="*/ 6382 h 21600"/>
                <a:gd name="connsiteX27" fmla="*/ 8550 w 20727"/>
                <a:gd name="connsiteY27" fmla="*/ 1887 h 21600"/>
                <a:gd name="connsiteX28" fmla="*/ 10290 w 20727"/>
                <a:gd name="connsiteY28" fmla="*/ 4342 h 21600"/>
                <a:gd name="connsiteX0" fmla="*/ 10290 w 20727"/>
                <a:gd name="connsiteY0" fmla="*/ 4342 h 21600"/>
                <a:gd name="connsiteX1" fmla="*/ 13618 w 20727"/>
                <a:gd name="connsiteY1" fmla="*/ 0 h 21600"/>
                <a:gd name="connsiteX2" fmla="*/ 13353 w 20727"/>
                <a:gd name="connsiteY2" fmla="*/ 5777 h 21600"/>
                <a:gd name="connsiteX3" fmla="*/ 16835 w 20727"/>
                <a:gd name="connsiteY3" fmla="*/ 3172 h 21600"/>
                <a:gd name="connsiteX4" fmla="*/ 15208 w 20727"/>
                <a:gd name="connsiteY4" fmla="*/ 6532 h 21600"/>
                <a:gd name="connsiteX5" fmla="*/ 20428 w 20727"/>
                <a:gd name="connsiteY5" fmla="*/ 6645 h 21600"/>
                <a:gd name="connsiteX6" fmla="*/ 17627 w 20727"/>
                <a:gd name="connsiteY6" fmla="*/ 9055 h 21600"/>
                <a:gd name="connsiteX7" fmla="*/ 20727 w 20727"/>
                <a:gd name="connsiteY7" fmla="*/ 11406 h 21600"/>
                <a:gd name="connsiteX8" fmla="*/ 12789 w 20727"/>
                <a:gd name="connsiteY8" fmla="*/ 11155 h 21600"/>
                <a:gd name="connsiteX9" fmla="*/ 17705 w 20727"/>
                <a:gd name="connsiteY9" fmla="*/ 15632 h 21600"/>
                <a:gd name="connsiteX10" fmla="*/ 13468 w 20727"/>
                <a:gd name="connsiteY10" fmla="*/ 14350 h 21600"/>
                <a:gd name="connsiteX11" fmla="*/ 13770 w 20727"/>
                <a:gd name="connsiteY11" fmla="*/ 17370 h 21600"/>
                <a:gd name="connsiteX12" fmla="*/ 11008 w 20727"/>
                <a:gd name="connsiteY12" fmla="*/ 15935 h 21600"/>
                <a:gd name="connsiteX13" fmla="*/ 10440 w 20727"/>
                <a:gd name="connsiteY13" fmla="*/ 18842 h 21600"/>
                <a:gd name="connsiteX14" fmla="*/ 8700 w 20727"/>
                <a:gd name="connsiteY14" fmla="*/ 17370 h 21600"/>
                <a:gd name="connsiteX15" fmla="*/ 7528 w 20727"/>
                <a:gd name="connsiteY15" fmla="*/ 19712 h 21600"/>
                <a:gd name="connsiteX16" fmla="*/ 6355 w 20727"/>
                <a:gd name="connsiteY16" fmla="*/ 18125 h 21600"/>
                <a:gd name="connsiteX17" fmla="*/ 3745 w 20727"/>
                <a:gd name="connsiteY17" fmla="*/ 21600 h 21600"/>
                <a:gd name="connsiteX18" fmla="*/ 3633 w 20727"/>
                <a:gd name="connsiteY18" fmla="*/ 18240 h 21600"/>
                <a:gd name="connsiteX19" fmla="*/ 113 w 20727"/>
                <a:gd name="connsiteY19" fmla="*/ 17825 h 21600"/>
                <a:gd name="connsiteX20" fmla="*/ 2158 w 20727"/>
                <a:gd name="connsiteY20" fmla="*/ 15370 h 21600"/>
                <a:gd name="connsiteX21" fmla="*/ 1679 w 20727"/>
                <a:gd name="connsiteY21" fmla="*/ 13108 h 21600"/>
                <a:gd name="connsiteX22" fmla="*/ 2763 w 20727"/>
                <a:gd name="connsiteY22" fmla="*/ 11592 h 21600"/>
                <a:gd name="connsiteX23" fmla="*/ 0 w 20727"/>
                <a:gd name="connsiteY23" fmla="*/ 8270 h 21600"/>
                <a:gd name="connsiteX24" fmla="*/ 4200 w 20727"/>
                <a:gd name="connsiteY24" fmla="*/ 7817 h 21600"/>
                <a:gd name="connsiteX25" fmla="*/ 3330 w 20727"/>
                <a:gd name="connsiteY25" fmla="*/ 3625 h 21600"/>
                <a:gd name="connsiteX26" fmla="*/ 7378 w 20727"/>
                <a:gd name="connsiteY26" fmla="*/ 6382 h 21600"/>
                <a:gd name="connsiteX27" fmla="*/ 8550 w 20727"/>
                <a:gd name="connsiteY27" fmla="*/ 1887 h 21600"/>
                <a:gd name="connsiteX28" fmla="*/ 10290 w 20727"/>
                <a:gd name="connsiteY28" fmla="*/ 4342 h 21600"/>
                <a:gd name="connsiteX0" fmla="*/ 10290 w 20727"/>
                <a:gd name="connsiteY0" fmla="*/ 4342 h 21600"/>
                <a:gd name="connsiteX1" fmla="*/ 13618 w 20727"/>
                <a:gd name="connsiteY1" fmla="*/ 0 h 21600"/>
                <a:gd name="connsiteX2" fmla="*/ 13353 w 20727"/>
                <a:gd name="connsiteY2" fmla="*/ 5777 h 21600"/>
                <a:gd name="connsiteX3" fmla="*/ 16835 w 20727"/>
                <a:gd name="connsiteY3" fmla="*/ 3172 h 21600"/>
                <a:gd name="connsiteX4" fmla="*/ 15208 w 20727"/>
                <a:gd name="connsiteY4" fmla="*/ 6532 h 21600"/>
                <a:gd name="connsiteX5" fmla="*/ 20428 w 20727"/>
                <a:gd name="connsiteY5" fmla="*/ 6645 h 21600"/>
                <a:gd name="connsiteX6" fmla="*/ 17627 w 20727"/>
                <a:gd name="connsiteY6" fmla="*/ 9055 h 21600"/>
                <a:gd name="connsiteX7" fmla="*/ 20727 w 20727"/>
                <a:gd name="connsiteY7" fmla="*/ 11406 h 21600"/>
                <a:gd name="connsiteX8" fmla="*/ 12789 w 20727"/>
                <a:gd name="connsiteY8" fmla="*/ 11155 h 21600"/>
                <a:gd name="connsiteX9" fmla="*/ 17705 w 20727"/>
                <a:gd name="connsiteY9" fmla="*/ 15632 h 21600"/>
                <a:gd name="connsiteX10" fmla="*/ 13468 w 20727"/>
                <a:gd name="connsiteY10" fmla="*/ 14350 h 21600"/>
                <a:gd name="connsiteX11" fmla="*/ 13770 w 20727"/>
                <a:gd name="connsiteY11" fmla="*/ 17370 h 21600"/>
                <a:gd name="connsiteX12" fmla="*/ 11008 w 20727"/>
                <a:gd name="connsiteY12" fmla="*/ 15935 h 21600"/>
                <a:gd name="connsiteX13" fmla="*/ 10440 w 20727"/>
                <a:gd name="connsiteY13" fmla="*/ 18842 h 21600"/>
                <a:gd name="connsiteX14" fmla="*/ 8700 w 20727"/>
                <a:gd name="connsiteY14" fmla="*/ 17370 h 21600"/>
                <a:gd name="connsiteX15" fmla="*/ 7528 w 20727"/>
                <a:gd name="connsiteY15" fmla="*/ 19712 h 21600"/>
                <a:gd name="connsiteX16" fmla="*/ 6355 w 20727"/>
                <a:gd name="connsiteY16" fmla="*/ 18125 h 21600"/>
                <a:gd name="connsiteX17" fmla="*/ 3745 w 20727"/>
                <a:gd name="connsiteY17" fmla="*/ 21600 h 21600"/>
                <a:gd name="connsiteX18" fmla="*/ 3633 w 20727"/>
                <a:gd name="connsiteY18" fmla="*/ 18240 h 21600"/>
                <a:gd name="connsiteX19" fmla="*/ 113 w 20727"/>
                <a:gd name="connsiteY19" fmla="*/ 17825 h 21600"/>
                <a:gd name="connsiteX20" fmla="*/ 2158 w 20727"/>
                <a:gd name="connsiteY20" fmla="*/ 15370 h 21600"/>
                <a:gd name="connsiteX21" fmla="*/ 1679 w 20727"/>
                <a:gd name="connsiteY21" fmla="*/ 13108 h 21600"/>
                <a:gd name="connsiteX22" fmla="*/ 5125 w 20727"/>
                <a:gd name="connsiteY22" fmla="*/ 11438 h 21600"/>
                <a:gd name="connsiteX23" fmla="*/ 0 w 20727"/>
                <a:gd name="connsiteY23" fmla="*/ 8270 h 21600"/>
                <a:gd name="connsiteX24" fmla="*/ 4200 w 20727"/>
                <a:gd name="connsiteY24" fmla="*/ 7817 h 21600"/>
                <a:gd name="connsiteX25" fmla="*/ 3330 w 20727"/>
                <a:gd name="connsiteY25" fmla="*/ 3625 h 21600"/>
                <a:gd name="connsiteX26" fmla="*/ 7378 w 20727"/>
                <a:gd name="connsiteY26" fmla="*/ 6382 h 21600"/>
                <a:gd name="connsiteX27" fmla="*/ 8550 w 20727"/>
                <a:gd name="connsiteY27" fmla="*/ 1887 h 21600"/>
                <a:gd name="connsiteX28" fmla="*/ 10290 w 20727"/>
                <a:gd name="connsiteY28" fmla="*/ 4342 h 21600"/>
                <a:gd name="connsiteX0" fmla="*/ 10290 w 20727"/>
                <a:gd name="connsiteY0" fmla="*/ 4342 h 21600"/>
                <a:gd name="connsiteX1" fmla="*/ 13618 w 20727"/>
                <a:gd name="connsiteY1" fmla="*/ 0 h 21600"/>
                <a:gd name="connsiteX2" fmla="*/ 13353 w 20727"/>
                <a:gd name="connsiteY2" fmla="*/ 5777 h 21600"/>
                <a:gd name="connsiteX3" fmla="*/ 16835 w 20727"/>
                <a:gd name="connsiteY3" fmla="*/ 3172 h 21600"/>
                <a:gd name="connsiteX4" fmla="*/ 15208 w 20727"/>
                <a:gd name="connsiteY4" fmla="*/ 6532 h 21600"/>
                <a:gd name="connsiteX5" fmla="*/ 20428 w 20727"/>
                <a:gd name="connsiteY5" fmla="*/ 6645 h 21600"/>
                <a:gd name="connsiteX6" fmla="*/ 17627 w 20727"/>
                <a:gd name="connsiteY6" fmla="*/ 9055 h 21600"/>
                <a:gd name="connsiteX7" fmla="*/ 20727 w 20727"/>
                <a:gd name="connsiteY7" fmla="*/ 11406 h 21600"/>
                <a:gd name="connsiteX8" fmla="*/ 16303 w 20727"/>
                <a:gd name="connsiteY8" fmla="*/ 12079 h 21600"/>
                <a:gd name="connsiteX9" fmla="*/ 17705 w 20727"/>
                <a:gd name="connsiteY9" fmla="*/ 15632 h 21600"/>
                <a:gd name="connsiteX10" fmla="*/ 13468 w 20727"/>
                <a:gd name="connsiteY10" fmla="*/ 14350 h 21600"/>
                <a:gd name="connsiteX11" fmla="*/ 13770 w 20727"/>
                <a:gd name="connsiteY11" fmla="*/ 17370 h 21600"/>
                <a:gd name="connsiteX12" fmla="*/ 11008 w 20727"/>
                <a:gd name="connsiteY12" fmla="*/ 15935 h 21600"/>
                <a:gd name="connsiteX13" fmla="*/ 10440 w 20727"/>
                <a:gd name="connsiteY13" fmla="*/ 18842 h 21600"/>
                <a:gd name="connsiteX14" fmla="*/ 8700 w 20727"/>
                <a:gd name="connsiteY14" fmla="*/ 17370 h 21600"/>
                <a:gd name="connsiteX15" fmla="*/ 7528 w 20727"/>
                <a:gd name="connsiteY15" fmla="*/ 19712 h 21600"/>
                <a:gd name="connsiteX16" fmla="*/ 6355 w 20727"/>
                <a:gd name="connsiteY16" fmla="*/ 18125 h 21600"/>
                <a:gd name="connsiteX17" fmla="*/ 3745 w 20727"/>
                <a:gd name="connsiteY17" fmla="*/ 21600 h 21600"/>
                <a:gd name="connsiteX18" fmla="*/ 3633 w 20727"/>
                <a:gd name="connsiteY18" fmla="*/ 18240 h 21600"/>
                <a:gd name="connsiteX19" fmla="*/ 113 w 20727"/>
                <a:gd name="connsiteY19" fmla="*/ 17825 h 21600"/>
                <a:gd name="connsiteX20" fmla="*/ 2158 w 20727"/>
                <a:gd name="connsiteY20" fmla="*/ 15370 h 21600"/>
                <a:gd name="connsiteX21" fmla="*/ 1679 w 20727"/>
                <a:gd name="connsiteY21" fmla="*/ 13108 h 21600"/>
                <a:gd name="connsiteX22" fmla="*/ 5125 w 20727"/>
                <a:gd name="connsiteY22" fmla="*/ 11438 h 21600"/>
                <a:gd name="connsiteX23" fmla="*/ 0 w 20727"/>
                <a:gd name="connsiteY23" fmla="*/ 8270 h 21600"/>
                <a:gd name="connsiteX24" fmla="*/ 4200 w 20727"/>
                <a:gd name="connsiteY24" fmla="*/ 7817 h 21600"/>
                <a:gd name="connsiteX25" fmla="*/ 3330 w 20727"/>
                <a:gd name="connsiteY25" fmla="*/ 3625 h 21600"/>
                <a:gd name="connsiteX26" fmla="*/ 7378 w 20727"/>
                <a:gd name="connsiteY26" fmla="*/ 6382 h 21600"/>
                <a:gd name="connsiteX27" fmla="*/ 8550 w 20727"/>
                <a:gd name="connsiteY27" fmla="*/ 1887 h 21600"/>
                <a:gd name="connsiteX28" fmla="*/ 10290 w 20727"/>
                <a:gd name="connsiteY28" fmla="*/ 4342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727" h="21600">
                  <a:moveTo>
                    <a:pt x="10290" y="4342"/>
                  </a:moveTo>
                  <a:lnTo>
                    <a:pt x="13618" y="0"/>
                  </a:lnTo>
                  <a:cubicBezTo>
                    <a:pt x="13530" y="1926"/>
                    <a:pt x="13441" y="3851"/>
                    <a:pt x="13353" y="5777"/>
                  </a:cubicBezTo>
                  <a:lnTo>
                    <a:pt x="16835" y="3172"/>
                  </a:lnTo>
                  <a:lnTo>
                    <a:pt x="15208" y="6532"/>
                  </a:lnTo>
                  <a:lnTo>
                    <a:pt x="20428" y="6645"/>
                  </a:lnTo>
                  <a:lnTo>
                    <a:pt x="17627" y="9055"/>
                  </a:lnTo>
                  <a:lnTo>
                    <a:pt x="20727" y="11406"/>
                  </a:lnTo>
                  <a:lnTo>
                    <a:pt x="16303" y="12079"/>
                  </a:lnTo>
                  <a:lnTo>
                    <a:pt x="17705" y="15632"/>
                  </a:lnTo>
                  <a:lnTo>
                    <a:pt x="13468" y="14350"/>
                  </a:lnTo>
                  <a:cubicBezTo>
                    <a:pt x="13569" y="15357"/>
                    <a:pt x="13669" y="16363"/>
                    <a:pt x="13770" y="17370"/>
                  </a:cubicBezTo>
                  <a:lnTo>
                    <a:pt x="11008" y="15935"/>
                  </a:lnTo>
                  <a:lnTo>
                    <a:pt x="10440" y="18842"/>
                  </a:lnTo>
                  <a:lnTo>
                    <a:pt x="8700" y="17370"/>
                  </a:lnTo>
                  <a:lnTo>
                    <a:pt x="7528" y="19712"/>
                  </a:lnTo>
                  <a:lnTo>
                    <a:pt x="6355" y="18125"/>
                  </a:lnTo>
                  <a:lnTo>
                    <a:pt x="3745" y="21600"/>
                  </a:lnTo>
                  <a:cubicBezTo>
                    <a:pt x="3708" y="20480"/>
                    <a:pt x="3670" y="19360"/>
                    <a:pt x="3633" y="18240"/>
                  </a:cubicBezTo>
                  <a:lnTo>
                    <a:pt x="113" y="17825"/>
                  </a:lnTo>
                  <a:lnTo>
                    <a:pt x="2158" y="15370"/>
                  </a:lnTo>
                  <a:lnTo>
                    <a:pt x="1679" y="13108"/>
                  </a:lnTo>
                  <a:lnTo>
                    <a:pt x="5125" y="11438"/>
                  </a:lnTo>
                  <a:lnTo>
                    <a:pt x="0" y="8270"/>
                  </a:lnTo>
                  <a:lnTo>
                    <a:pt x="4200" y="7817"/>
                  </a:lnTo>
                  <a:lnTo>
                    <a:pt x="3330" y="3625"/>
                  </a:lnTo>
                  <a:lnTo>
                    <a:pt x="7378" y="6382"/>
                  </a:lnTo>
                  <a:lnTo>
                    <a:pt x="8550" y="1887"/>
                  </a:lnTo>
                  <a:lnTo>
                    <a:pt x="10290" y="434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200" b="1" dirty="0" err="1"/>
                <a:t>Continuous</a:t>
              </a:r>
              <a:r>
                <a:rPr lang="nl-NL" sz="1200" b="1" dirty="0"/>
                <a:t> </a:t>
              </a:r>
              <a:r>
                <a:rPr lang="nl-NL" sz="1200" b="1" dirty="0" err="1"/>
                <a:t>opportunities</a:t>
              </a:r>
              <a:r>
                <a:rPr lang="nl-NL" sz="1200" b="1" dirty="0"/>
                <a:t> </a:t>
              </a:r>
              <a:br>
                <a:rPr lang="nl-NL" sz="1200" b="1" dirty="0"/>
              </a:br>
              <a:r>
                <a:rPr lang="nl-NL" sz="1200" b="1" dirty="0" err="1"/>
                <a:t>for</a:t>
              </a:r>
              <a:r>
                <a:rPr lang="nl-NL" sz="1200" b="1" dirty="0"/>
                <a:t> </a:t>
              </a:r>
              <a:r>
                <a:rPr lang="nl-NL" sz="1200" b="1" dirty="0" err="1"/>
                <a:t>unstructured</a:t>
              </a:r>
              <a:r>
                <a:rPr lang="nl-NL" sz="1200" b="1" dirty="0"/>
                <a:t> </a:t>
              </a:r>
              <a:br>
                <a:rPr lang="nl-NL" sz="1200" b="1" dirty="0"/>
              </a:br>
              <a:r>
                <a:rPr lang="nl-NL" sz="1200" b="1" dirty="0" err="1"/>
                <a:t>exploration</a:t>
              </a:r>
              <a:r>
                <a:rPr lang="nl-NL" sz="1200" b="1" dirty="0"/>
                <a:t> </a:t>
              </a:r>
              <a:r>
                <a:rPr lang="nl-NL" sz="1200" b="1" dirty="0" err="1"/>
                <a:t>create</a:t>
              </a:r>
              <a:br>
                <a:rPr lang="nl-NL" sz="1200" b="1" dirty="0"/>
              </a:br>
              <a:r>
                <a:rPr lang="nl-NL" sz="1200" b="1" dirty="0"/>
                <a:t> </a:t>
              </a:r>
              <a:r>
                <a:rPr lang="nl-NL" sz="1200" b="1" dirty="0" err="1"/>
                <a:t>panic</a:t>
              </a:r>
              <a:r>
                <a:rPr lang="nl-NL" sz="1200" b="1" dirty="0"/>
                <a:t> </a:t>
              </a:r>
              <a:r>
                <a:rPr lang="nl-NL" sz="1200" b="1" dirty="0" err="1"/>
                <a:t>attacs</a:t>
              </a:r>
              <a:r>
                <a:rPr lang="nl-NL" sz="1200" b="1" dirty="0"/>
                <a:t> </a:t>
              </a:r>
            </a:p>
          </p:txBody>
        </p:sp>
        <p:sp>
          <p:nvSpPr>
            <p:cNvPr id="10" name="Explosie: 14 punten 32">
              <a:extLst>
                <a:ext uri="{FF2B5EF4-FFF2-40B4-BE49-F238E27FC236}">
                  <a16:creationId xmlns:a16="http://schemas.microsoft.com/office/drawing/2014/main" id="{3D05813E-FF7D-41BB-E343-40C5FC2A5770}"/>
                </a:ext>
              </a:extLst>
            </p:cNvPr>
            <p:cNvSpPr/>
            <p:nvPr/>
          </p:nvSpPr>
          <p:spPr>
            <a:xfrm>
              <a:off x="559409" y="4372985"/>
              <a:ext cx="2285008" cy="1781175"/>
            </a:xfrm>
            <a:custGeom>
              <a:avLst/>
              <a:gdLst>
                <a:gd name="connsiteX0" fmla="*/ 11462 w 21600"/>
                <a:gd name="connsiteY0" fmla="*/ 4342 h 21600"/>
                <a:gd name="connsiteX1" fmla="*/ 14790 w 21600"/>
                <a:gd name="connsiteY1" fmla="*/ 0 h 21600"/>
                <a:gd name="connsiteX2" fmla="*/ 14525 w 21600"/>
                <a:gd name="connsiteY2" fmla="*/ 5777 h 21600"/>
                <a:gd name="connsiteX3" fmla="*/ 18007 w 21600"/>
                <a:gd name="connsiteY3" fmla="*/ 3172 h 21600"/>
                <a:gd name="connsiteX4" fmla="*/ 16380 w 21600"/>
                <a:gd name="connsiteY4" fmla="*/ 6532 h 21600"/>
                <a:gd name="connsiteX5" fmla="*/ 21600 w 21600"/>
                <a:gd name="connsiteY5" fmla="*/ 6645 h 21600"/>
                <a:gd name="connsiteX6" fmla="*/ 16985 w 21600"/>
                <a:gd name="connsiteY6" fmla="*/ 9402 h 21600"/>
                <a:gd name="connsiteX7" fmla="*/ 18270 w 21600"/>
                <a:gd name="connsiteY7" fmla="*/ 11290 h 21600"/>
                <a:gd name="connsiteX8" fmla="*/ 16380 w 21600"/>
                <a:gd name="connsiteY8" fmla="*/ 12310 h 21600"/>
                <a:gd name="connsiteX9" fmla="*/ 18877 w 21600"/>
                <a:gd name="connsiteY9" fmla="*/ 15632 h 21600"/>
                <a:gd name="connsiteX10" fmla="*/ 14640 w 21600"/>
                <a:gd name="connsiteY10" fmla="*/ 14350 h 21600"/>
                <a:gd name="connsiteX11" fmla="*/ 14942 w 21600"/>
                <a:gd name="connsiteY11" fmla="*/ 17370 h 21600"/>
                <a:gd name="connsiteX12" fmla="*/ 12180 w 21600"/>
                <a:gd name="connsiteY12" fmla="*/ 15935 h 21600"/>
                <a:gd name="connsiteX13" fmla="*/ 11612 w 21600"/>
                <a:gd name="connsiteY13" fmla="*/ 18842 h 21600"/>
                <a:gd name="connsiteX14" fmla="*/ 9872 w 21600"/>
                <a:gd name="connsiteY14" fmla="*/ 17370 h 21600"/>
                <a:gd name="connsiteX15" fmla="*/ 8700 w 21600"/>
                <a:gd name="connsiteY15" fmla="*/ 19712 h 21600"/>
                <a:gd name="connsiteX16" fmla="*/ 7527 w 21600"/>
                <a:gd name="connsiteY16" fmla="*/ 18125 h 21600"/>
                <a:gd name="connsiteX17" fmla="*/ 4917 w 21600"/>
                <a:gd name="connsiteY17" fmla="*/ 21600 h 21600"/>
                <a:gd name="connsiteX18" fmla="*/ 4805 w 21600"/>
                <a:gd name="connsiteY18" fmla="*/ 18240 h 21600"/>
                <a:gd name="connsiteX19" fmla="*/ 1285 w 21600"/>
                <a:gd name="connsiteY19" fmla="*/ 17825 h 21600"/>
                <a:gd name="connsiteX20" fmla="*/ 3330 w 21600"/>
                <a:gd name="connsiteY20" fmla="*/ 15370 h 21600"/>
                <a:gd name="connsiteX21" fmla="*/ 0 w 21600"/>
                <a:gd name="connsiteY21" fmla="*/ 12877 h 21600"/>
                <a:gd name="connsiteX22" fmla="*/ 3935 w 21600"/>
                <a:gd name="connsiteY22" fmla="*/ 11592 h 21600"/>
                <a:gd name="connsiteX23" fmla="*/ 1172 w 21600"/>
                <a:gd name="connsiteY23" fmla="*/ 8270 h 21600"/>
                <a:gd name="connsiteX24" fmla="*/ 5372 w 21600"/>
                <a:gd name="connsiteY24" fmla="*/ 7817 h 21600"/>
                <a:gd name="connsiteX25" fmla="*/ 4502 w 21600"/>
                <a:gd name="connsiteY25" fmla="*/ 3625 h 21600"/>
                <a:gd name="connsiteX26" fmla="*/ 8550 w 21600"/>
                <a:gd name="connsiteY26" fmla="*/ 6382 h 21600"/>
                <a:gd name="connsiteX27" fmla="*/ 9722 w 21600"/>
                <a:gd name="connsiteY27" fmla="*/ 1887 h 21600"/>
                <a:gd name="connsiteX28" fmla="*/ 11462 w 21600"/>
                <a:gd name="connsiteY28" fmla="*/ 4342 h 21600"/>
                <a:gd name="connsiteX0" fmla="*/ 10290 w 20428"/>
                <a:gd name="connsiteY0" fmla="*/ 4342 h 21600"/>
                <a:gd name="connsiteX1" fmla="*/ 13618 w 20428"/>
                <a:gd name="connsiteY1" fmla="*/ 0 h 21600"/>
                <a:gd name="connsiteX2" fmla="*/ 13353 w 20428"/>
                <a:gd name="connsiteY2" fmla="*/ 5777 h 21600"/>
                <a:gd name="connsiteX3" fmla="*/ 16835 w 20428"/>
                <a:gd name="connsiteY3" fmla="*/ 3172 h 21600"/>
                <a:gd name="connsiteX4" fmla="*/ 15208 w 20428"/>
                <a:gd name="connsiteY4" fmla="*/ 6532 h 21600"/>
                <a:gd name="connsiteX5" fmla="*/ 20428 w 20428"/>
                <a:gd name="connsiteY5" fmla="*/ 6645 h 21600"/>
                <a:gd name="connsiteX6" fmla="*/ 15813 w 20428"/>
                <a:gd name="connsiteY6" fmla="*/ 9402 h 21600"/>
                <a:gd name="connsiteX7" fmla="*/ 17098 w 20428"/>
                <a:gd name="connsiteY7" fmla="*/ 11290 h 21600"/>
                <a:gd name="connsiteX8" fmla="*/ 15208 w 20428"/>
                <a:gd name="connsiteY8" fmla="*/ 12310 h 21600"/>
                <a:gd name="connsiteX9" fmla="*/ 17705 w 20428"/>
                <a:gd name="connsiteY9" fmla="*/ 15632 h 21600"/>
                <a:gd name="connsiteX10" fmla="*/ 13468 w 20428"/>
                <a:gd name="connsiteY10" fmla="*/ 14350 h 21600"/>
                <a:gd name="connsiteX11" fmla="*/ 13770 w 20428"/>
                <a:gd name="connsiteY11" fmla="*/ 17370 h 21600"/>
                <a:gd name="connsiteX12" fmla="*/ 11008 w 20428"/>
                <a:gd name="connsiteY12" fmla="*/ 15935 h 21600"/>
                <a:gd name="connsiteX13" fmla="*/ 10440 w 20428"/>
                <a:gd name="connsiteY13" fmla="*/ 18842 h 21600"/>
                <a:gd name="connsiteX14" fmla="*/ 8700 w 20428"/>
                <a:gd name="connsiteY14" fmla="*/ 17370 h 21600"/>
                <a:gd name="connsiteX15" fmla="*/ 7528 w 20428"/>
                <a:gd name="connsiteY15" fmla="*/ 19712 h 21600"/>
                <a:gd name="connsiteX16" fmla="*/ 6355 w 20428"/>
                <a:gd name="connsiteY16" fmla="*/ 18125 h 21600"/>
                <a:gd name="connsiteX17" fmla="*/ 3745 w 20428"/>
                <a:gd name="connsiteY17" fmla="*/ 21600 h 21600"/>
                <a:gd name="connsiteX18" fmla="*/ 3633 w 20428"/>
                <a:gd name="connsiteY18" fmla="*/ 18240 h 21600"/>
                <a:gd name="connsiteX19" fmla="*/ 113 w 20428"/>
                <a:gd name="connsiteY19" fmla="*/ 17825 h 21600"/>
                <a:gd name="connsiteX20" fmla="*/ 2158 w 20428"/>
                <a:gd name="connsiteY20" fmla="*/ 15370 h 21600"/>
                <a:gd name="connsiteX21" fmla="*/ 1679 w 20428"/>
                <a:gd name="connsiteY21" fmla="*/ 13108 h 21600"/>
                <a:gd name="connsiteX22" fmla="*/ 2763 w 20428"/>
                <a:gd name="connsiteY22" fmla="*/ 11592 h 21600"/>
                <a:gd name="connsiteX23" fmla="*/ 0 w 20428"/>
                <a:gd name="connsiteY23" fmla="*/ 8270 h 21600"/>
                <a:gd name="connsiteX24" fmla="*/ 4200 w 20428"/>
                <a:gd name="connsiteY24" fmla="*/ 7817 h 21600"/>
                <a:gd name="connsiteX25" fmla="*/ 3330 w 20428"/>
                <a:gd name="connsiteY25" fmla="*/ 3625 h 21600"/>
                <a:gd name="connsiteX26" fmla="*/ 7378 w 20428"/>
                <a:gd name="connsiteY26" fmla="*/ 6382 h 21600"/>
                <a:gd name="connsiteX27" fmla="*/ 8550 w 20428"/>
                <a:gd name="connsiteY27" fmla="*/ 1887 h 21600"/>
                <a:gd name="connsiteX28" fmla="*/ 10290 w 20428"/>
                <a:gd name="connsiteY28" fmla="*/ 4342 h 21600"/>
                <a:gd name="connsiteX0" fmla="*/ 10290 w 20428"/>
                <a:gd name="connsiteY0" fmla="*/ 4342 h 21600"/>
                <a:gd name="connsiteX1" fmla="*/ 13618 w 20428"/>
                <a:gd name="connsiteY1" fmla="*/ 0 h 21600"/>
                <a:gd name="connsiteX2" fmla="*/ 13353 w 20428"/>
                <a:gd name="connsiteY2" fmla="*/ 5777 h 21600"/>
                <a:gd name="connsiteX3" fmla="*/ 16835 w 20428"/>
                <a:gd name="connsiteY3" fmla="*/ 3172 h 21600"/>
                <a:gd name="connsiteX4" fmla="*/ 15208 w 20428"/>
                <a:gd name="connsiteY4" fmla="*/ 6532 h 21600"/>
                <a:gd name="connsiteX5" fmla="*/ 20428 w 20428"/>
                <a:gd name="connsiteY5" fmla="*/ 6645 h 21600"/>
                <a:gd name="connsiteX6" fmla="*/ 15813 w 20428"/>
                <a:gd name="connsiteY6" fmla="*/ 9402 h 21600"/>
                <a:gd name="connsiteX7" fmla="*/ 17098 w 20428"/>
                <a:gd name="connsiteY7" fmla="*/ 11290 h 21600"/>
                <a:gd name="connsiteX8" fmla="*/ 12789 w 20428"/>
                <a:gd name="connsiteY8" fmla="*/ 11155 h 21600"/>
                <a:gd name="connsiteX9" fmla="*/ 17705 w 20428"/>
                <a:gd name="connsiteY9" fmla="*/ 15632 h 21600"/>
                <a:gd name="connsiteX10" fmla="*/ 13468 w 20428"/>
                <a:gd name="connsiteY10" fmla="*/ 14350 h 21600"/>
                <a:gd name="connsiteX11" fmla="*/ 13770 w 20428"/>
                <a:gd name="connsiteY11" fmla="*/ 17370 h 21600"/>
                <a:gd name="connsiteX12" fmla="*/ 11008 w 20428"/>
                <a:gd name="connsiteY12" fmla="*/ 15935 h 21600"/>
                <a:gd name="connsiteX13" fmla="*/ 10440 w 20428"/>
                <a:gd name="connsiteY13" fmla="*/ 18842 h 21600"/>
                <a:gd name="connsiteX14" fmla="*/ 8700 w 20428"/>
                <a:gd name="connsiteY14" fmla="*/ 17370 h 21600"/>
                <a:gd name="connsiteX15" fmla="*/ 7528 w 20428"/>
                <a:gd name="connsiteY15" fmla="*/ 19712 h 21600"/>
                <a:gd name="connsiteX16" fmla="*/ 6355 w 20428"/>
                <a:gd name="connsiteY16" fmla="*/ 18125 h 21600"/>
                <a:gd name="connsiteX17" fmla="*/ 3745 w 20428"/>
                <a:gd name="connsiteY17" fmla="*/ 21600 h 21600"/>
                <a:gd name="connsiteX18" fmla="*/ 3633 w 20428"/>
                <a:gd name="connsiteY18" fmla="*/ 18240 h 21600"/>
                <a:gd name="connsiteX19" fmla="*/ 113 w 20428"/>
                <a:gd name="connsiteY19" fmla="*/ 17825 h 21600"/>
                <a:gd name="connsiteX20" fmla="*/ 2158 w 20428"/>
                <a:gd name="connsiteY20" fmla="*/ 15370 h 21600"/>
                <a:gd name="connsiteX21" fmla="*/ 1679 w 20428"/>
                <a:gd name="connsiteY21" fmla="*/ 13108 h 21600"/>
                <a:gd name="connsiteX22" fmla="*/ 2763 w 20428"/>
                <a:gd name="connsiteY22" fmla="*/ 11592 h 21600"/>
                <a:gd name="connsiteX23" fmla="*/ 0 w 20428"/>
                <a:gd name="connsiteY23" fmla="*/ 8270 h 21600"/>
                <a:gd name="connsiteX24" fmla="*/ 4200 w 20428"/>
                <a:gd name="connsiteY24" fmla="*/ 7817 h 21600"/>
                <a:gd name="connsiteX25" fmla="*/ 3330 w 20428"/>
                <a:gd name="connsiteY25" fmla="*/ 3625 h 21600"/>
                <a:gd name="connsiteX26" fmla="*/ 7378 w 20428"/>
                <a:gd name="connsiteY26" fmla="*/ 6382 h 21600"/>
                <a:gd name="connsiteX27" fmla="*/ 8550 w 20428"/>
                <a:gd name="connsiteY27" fmla="*/ 1887 h 21600"/>
                <a:gd name="connsiteX28" fmla="*/ 10290 w 20428"/>
                <a:gd name="connsiteY28" fmla="*/ 4342 h 21600"/>
                <a:gd name="connsiteX0" fmla="*/ 10290 w 20727"/>
                <a:gd name="connsiteY0" fmla="*/ 4342 h 21600"/>
                <a:gd name="connsiteX1" fmla="*/ 13618 w 20727"/>
                <a:gd name="connsiteY1" fmla="*/ 0 h 21600"/>
                <a:gd name="connsiteX2" fmla="*/ 13353 w 20727"/>
                <a:gd name="connsiteY2" fmla="*/ 5777 h 21600"/>
                <a:gd name="connsiteX3" fmla="*/ 16835 w 20727"/>
                <a:gd name="connsiteY3" fmla="*/ 3172 h 21600"/>
                <a:gd name="connsiteX4" fmla="*/ 15208 w 20727"/>
                <a:gd name="connsiteY4" fmla="*/ 6532 h 21600"/>
                <a:gd name="connsiteX5" fmla="*/ 20428 w 20727"/>
                <a:gd name="connsiteY5" fmla="*/ 6645 h 21600"/>
                <a:gd name="connsiteX6" fmla="*/ 15813 w 20727"/>
                <a:gd name="connsiteY6" fmla="*/ 9402 h 21600"/>
                <a:gd name="connsiteX7" fmla="*/ 20727 w 20727"/>
                <a:gd name="connsiteY7" fmla="*/ 11406 h 21600"/>
                <a:gd name="connsiteX8" fmla="*/ 12789 w 20727"/>
                <a:gd name="connsiteY8" fmla="*/ 11155 h 21600"/>
                <a:gd name="connsiteX9" fmla="*/ 17705 w 20727"/>
                <a:gd name="connsiteY9" fmla="*/ 15632 h 21600"/>
                <a:gd name="connsiteX10" fmla="*/ 13468 w 20727"/>
                <a:gd name="connsiteY10" fmla="*/ 14350 h 21600"/>
                <a:gd name="connsiteX11" fmla="*/ 13770 w 20727"/>
                <a:gd name="connsiteY11" fmla="*/ 17370 h 21600"/>
                <a:gd name="connsiteX12" fmla="*/ 11008 w 20727"/>
                <a:gd name="connsiteY12" fmla="*/ 15935 h 21600"/>
                <a:gd name="connsiteX13" fmla="*/ 10440 w 20727"/>
                <a:gd name="connsiteY13" fmla="*/ 18842 h 21600"/>
                <a:gd name="connsiteX14" fmla="*/ 8700 w 20727"/>
                <a:gd name="connsiteY14" fmla="*/ 17370 h 21600"/>
                <a:gd name="connsiteX15" fmla="*/ 7528 w 20727"/>
                <a:gd name="connsiteY15" fmla="*/ 19712 h 21600"/>
                <a:gd name="connsiteX16" fmla="*/ 6355 w 20727"/>
                <a:gd name="connsiteY16" fmla="*/ 18125 h 21600"/>
                <a:gd name="connsiteX17" fmla="*/ 3745 w 20727"/>
                <a:gd name="connsiteY17" fmla="*/ 21600 h 21600"/>
                <a:gd name="connsiteX18" fmla="*/ 3633 w 20727"/>
                <a:gd name="connsiteY18" fmla="*/ 18240 h 21600"/>
                <a:gd name="connsiteX19" fmla="*/ 113 w 20727"/>
                <a:gd name="connsiteY19" fmla="*/ 17825 h 21600"/>
                <a:gd name="connsiteX20" fmla="*/ 2158 w 20727"/>
                <a:gd name="connsiteY20" fmla="*/ 15370 h 21600"/>
                <a:gd name="connsiteX21" fmla="*/ 1679 w 20727"/>
                <a:gd name="connsiteY21" fmla="*/ 13108 h 21600"/>
                <a:gd name="connsiteX22" fmla="*/ 2763 w 20727"/>
                <a:gd name="connsiteY22" fmla="*/ 11592 h 21600"/>
                <a:gd name="connsiteX23" fmla="*/ 0 w 20727"/>
                <a:gd name="connsiteY23" fmla="*/ 8270 h 21600"/>
                <a:gd name="connsiteX24" fmla="*/ 4200 w 20727"/>
                <a:gd name="connsiteY24" fmla="*/ 7817 h 21600"/>
                <a:gd name="connsiteX25" fmla="*/ 3330 w 20727"/>
                <a:gd name="connsiteY25" fmla="*/ 3625 h 21600"/>
                <a:gd name="connsiteX26" fmla="*/ 7378 w 20727"/>
                <a:gd name="connsiteY26" fmla="*/ 6382 h 21600"/>
                <a:gd name="connsiteX27" fmla="*/ 8550 w 20727"/>
                <a:gd name="connsiteY27" fmla="*/ 1887 h 21600"/>
                <a:gd name="connsiteX28" fmla="*/ 10290 w 20727"/>
                <a:gd name="connsiteY28" fmla="*/ 4342 h 21600"/>
                <a:gd name="connsiteX0" fmla="*/ 10290 w 20727"/>
                <a:gd name="connsiteY0" fmla="*/ 4342 h 21600"/>
                <a:gd name="connsiteX1" fmla="*/ 13618 w 20727"/>
                <a:gd name="connsiteY1" fmla="*/ 0 h 21600"/>
                <a:gd name="connsiteX2" fmla="*/ 13353 w 20727"/>
                <a:gd name="connsiteY2" fmla="*/ 5777 h 21600"/>
                <a:gd name="connsiteX3" fmla="*/ 16835 w 20727"/>
                <a:gd name="connsiteY3" fmla="*/ 3172 h 21600"/>
                <a:gd name="connsiteX4" fmla="*/ 15208 w 20727"/>
                <a:gd name="connsiteY4" fmla="*/ 6532 h 21600"/>
                <a:gd name="connsiteX5" fmla="*/ 20428 w 20727"/>
                <a:gd name="connsiteY5" fmla="*/ 6645 h 21600"/>
                <a:gd name="connsiteX6" fmla="*/ 17627 w 20727"/>
                <a:gd name="connsiteY6" fmla="*/ 9055 h 21600"/>
                <a:gd name="connsiteX7" fmla="*/ 20727 w 20727"/>
                <a:gd name="connsiteY7" fmla="*/ 11406 h 21600"/>
                <a:gd name="connsiteX8" fmla="*/ 12789 w 20727"/>
                <a:gd name="connsiteY8" fmla="*/ 11155 h 21600"/>
                <a:gd name="connsiteX9" fmla="*/ 17705 w 20727"/>
                <a:gd name="connsiteY9" fmla="*/ 15632 h 21600"/>
                <a:gd name="connsiteX10" fmla="*/ 13468 w 20727"/>
                <a:gd name="connsiteY10" fmla="*/ 14350 h 21600"/>
                <a:gd name="connsiteX11" fmla="*/ 13770 w 20727"/>
                <a:gd name="connsiteY11" fmla="*/ 17370 h 21600"/>
                <a:gd name="connsiteX12" fmla="*/ 11008 w 20727"/>
                <a:gd name="connsiteY12" fmla="*/ 15935 h 21600"/>
                <a:gd name="connsiteX13" fmla="*/ 10440 w 20727"/>
                <a:gd name="connsiteY13" fmla="*/ 18842 h 21600"/>
                <a:gd name="connsiteX14" fmla="*/ 8700 w 20727"/>
                <a:gd name="connsiteY14" fmla="*/ 17370 h 21600"/>
                <a:gd name="connsiteX15" fmla="*/ 7528 w 20727"/>
                <a:gd name="connsiteY15" fmla="*/ 19712 h 21600"/>
                <a:gd name="connsiteX16" fmla="*/ 6355 w 20727"/>
                <a:gd name="connsiteY16" fmla="*/ 18125 h 21600"/>
                <a:gd name="connsiteX17" fmla="*/ 3745 w 20727"/>
                <a:gd name="connsiteY17" fmla="*/ 21600 h 21600"/>
                <a:gd name="connsiteX18" fmla="*/ 3633 w 20727"/>
                <a:gd name="connsiteY18" fmla="*/ 18240 h 21600"/>
                <a:gd name="connsiteX19" fmla="*/ 113 w 20727"/>
                <a:gd name="connsiteY19" fmla="*/ 17825 h 21600"/>
                <a:gd name="connsiteX20" fmla="*/ 2158 w 20727"/>
                <a:gd name="connsiteY20" fmla="*/ 15370 h 21600"/>
                <a:gd name="connsiteX21" fmla="*/ 1679 w 20727"/>
                <a:gd name="connsiteY21" fmla="*/ 13108 h 21600"/>
                <a:gd name="connsiteX22" fmla="*/ 2763 w 20727"/>
                <a:gd name="connsiteY22" fmla="*/ 11592 h 21600"/>
                <a:gd name="connsiteX23" fmla="*/ 0 w 20727"/>
                <a:gd name="connsiteY23" fmla="*/ 8270 h 21600"/>
                <a:gd name="connsiteX24" fmla="*/ 4200 w 20727"/>
                <a:gd name="connsiteY24" fmla="*/ 7817 h 21600"/>
                <a:gd name="connsiteX25" fmla="*/ 3330 w 20727"/>
                <a:gd name="connsiteY25" fmla="*/ 3625 h 21600"/>
                <a:gd name="connsiteX26" fmla="*/ 7378 w 20727"/>
                <a:gd name="connsiteY26" fmla="*/ 6382 h 21600"/>
                <a:gd name="connsiteX27" fmla="*/ 8550 w 20727"/>
                <a:gd name="connsiteY27" fmla="*/ 1887 h 21600"/>
                <a:gd name="connsiteX28" fmla="*/ 10290 w 20727"/>
                <a:gd name="connsiteY28" fmla="*/ 4342 h 21600"/>
                <a:gd name="connsiteX0" fmla="*/ 10290 w 20727"/>
                <a:gd name="connsiteY0" fmla="*/ 4342 h 21600"/>
                <a:gd name="connsiteX1" fmla="*/ 13618 w 20727"/>
                <a:gd name="connsiteY1" fmla="*/ 0 h 21600"/>
                <a:gd name="connsiteX2" fmla="*/ 13353 w 20727"/>
                <a:gd name="connsiteY2" fmla="*/ 5777 h 21600"/>
                <a:gd name="connsiteX3" fmla="*/ 16835 w 20727"/>
                <a:gd name="connsiteY3" fmla="*/ 3172 h 21600"/>
                <a:gd name="connsiteX4" fmla="*/ 15208 w 20727"/>
                <a:gd name="connsiteY4" fmla="*/ 6532 h 21600"/>
                <a:gd name="connsiteX5" fmla="*/ 20428 w 20727"/>
                <a:gd name="connsiteY5" fmla="*/ 6645 h 21600"/>
                <a:gd name="connsiteX6" fmla="*/ 17627 w 20727"/>
                <a:gd name="connsiteY6" fmla="*/ 9055 h 21600"/>
                <a:gd name="connsiteX7" fmla="*/ 20727 w 20727"/>
                <a:gd name="connsiteY7" fmla="*/ 11406 h 21600"/>
                <a:gd name="connsiteX8" fmla="*/ 12789 w 20727"/>
                <a:gd name="connsiteY8" fmla="*/ 11155 h 21600"/>
                <a:gd name="connsiteX9" fmla="*/ 17705 w 20727"/>
                <a:gd name="connsiteY9" fmla="*/ 15632 h 21600"/>
                <a:gd name="connsiteX10" fmla="*/ 13468 w 20727"/>
                <a:gd name="connsiteY10" fmla="*/ 14350 h 21600"/>
                <a:gd name="connsiteX11" fmla="*/ 13770 w 20727"/>
                <a:gd name="connsiteY11" fmla="*/ 17370 h 21600"/>
                <a:gd name="connsiteX12" fmla="*/ 11008 w 20727"/>
                <a:gd name="connsiteY12" fmla="*/ 15935 h 21600"/>
                <a:gd name="connsiteX13" fmla="*/ 10440 w 20727"/>
                <a:gd name="connsiteY13" fmla="*/ 18842 h 21600"/>
                <a:gd name="connsiteX14" fmla="*/ 8700 w 20727"/>
                <a:gd name="connsiteY14" fmla="*/ 17370 h 21600"/>
                <a:gd name="connsiteX15" fmla="*/ 7528 w 20727"/>
                <a:gd name="connsiteY15" fmla="*/ 19712 h 21600"/>
                <a:gd name="connsiteX16" fmla="*/ 6355 w 20727"/>
                <a:gd name="connsiteY16" fmla="*/ 18125 h 21600"/>
                <a:gd name="connsiteX17" fmla="*/ 3745 w 20727"/>
                <a:gd name="connsiteY17" fmla="*/ 21600 h 21600"/>
                <a:gd name="connsiteX18" fmla="*/ 3633 w 20727"/>
                <a:gd name="connsiteY18" fmla="*/ 18240 h 21600"/>
                <a:gd name="connsiteX19" fmla="*/ 113 w 20727"/>
                <a:gd name="connsiteY19" fmla="*/ 17825 h 21600"/>
                <a:gd name="connsiteX20" fmla="*/ 2158 w 20727"/>
                <a:gd name="connsiteY20" fmla="*/ 15370 h 21600"/>
                <a:gd name="connsiteX21" fmla="*/ 1679 w 20727"/>
                <a:gd name="connsiteY21" fmla="*/ 13108 h 21600"/>
                <a:gd name="connsiteX22" fmla="*/ 5125 w 20727"/>
                <a:gd name="connsiteY22" fmla="*/ 11438 h 21600"/>
                <a:gd name="connsiteX23" fmla="*/ 0 w 20727"/>
                <a:gd name="connsiteY23" fmla="*/ 8270 h 21600"/>
                <a:gd name="connsiteX24" fmla="*/ 4200 w 20727"/>
                <a:gd name="connsiteY24" fmla="*/ 7817 h 21600"/>
                <a:gd name="connsiteX25" fmla="*/ 3330 w 20727"/>
                <a:gd name="connsiteY25" fmla="*/ 3625 h 21600"/>
                <a:gd name="connsiteX26" fmla="*/ 7378 w 20727"/>
                <a:gd name="connsiteY26" fmla="*/ 6382 h 21600"/>
                <a:gd name="connsiteX27" fmla="*/ 8550 w 20727"/>
                <a:gd name="connsiteY27" fmla="*/ 1887 h 21600"/>
                <a:gd name="connsiteX28" fmla="*/ 10290 w 20727"/>
                <a:gd name="connsiteY28" fmla="*/ 4342 h 21600"/>
                <a:gd name="connsiteX0" fmla="*/ 10290 w 20727"/>
                <a:gd name="connsiteY0" fmla="*/ 4342 h 21600"/>
                <a:gd name="connsiteX1" fmla="*/ 13618 w 20727"/>
                <a:gd name="connsiteY1" fmla="*/ 0 h 21600"/>
                <a:gd name="connsiteX2" fmla="*/ 13353 w 20727"/>
                <a:gd name="connsiteY2" fmla="*/ 5777 h 21600"/>
                <a:gd name="connsiteX3" fmla="*/ 16835 w 20727"/>
                <a:gd name="connsiteY3" fmla="*/ 3172 h 21600"/>
                <a:gd name="connsiteX4" fmla="*/ 15208 w 20727"/>
                <a:gd name="connsiteY4" fmla="*/ 6532 h 21600"/>
                <a:gd name="connsiteX5" fmla="*/ 20428 w 20727"/>
                <a:gd name="connsiteY5" fmla="*/ 6645 h 21600"/>
                <a:gd name="connsiteX6" fmla="*/ 17627 w 20727"/>
                <a:gd name="connsiteY6" fmla="*/ 9055 h 21600"/>
                <a:gd name="connsiteX7" fmla="*/ 20727 w 20727"/>
                <a:gd name="connsiteY7" fmla="*/ 11406 h 21600"/>
                <a:gd name="connsiteX8" fmla="*/ 16303 w 20727"/>
                <a:gd name="connsiteY8" fmla="*/ 12079 h 21600"/>
                <a:gd name="connsiteX9" fmla="*/ 17705 w 20727"/>
                <a:gd name="connsiteY9" fmla="*/ 15632 h 21600"/>
                <a:gd name="connsiteX10" fmla="*/ 13468 w 20727"/>
                <a:gd name="connsiteY10" fmla="*/ 14350 h 21600"/>
                <a:gd name="connsiteX11" fmla="*/ 13770 w 20727"/>
                <a:gd name="connsiteY11" fmla="*/ 17370 h 21600"/>
                <a:gd name="connsiteX12" fmla="*/ 11008 w 20727"/>
                <a:gd name="connsiteY12" fmla="*/ 15935 h 21600"/>
                <a:gd name="connsiteX13" fmla="*/ 10440 w 20727"/>
                <a:gd name="connsiteY13" fmla="*/ 18842 h 21600"/>
                <a:gd name="connsiteX14" fmla="*/ 8700 w 20727"/>
                <a:gd name="connsiteY14" fmla="*/ 17370 h 21600"/>
                <a:gd name="connsiteX15" fmla="*/ 7528 w 20727"/>
                <a:gd name="connsiteY15" fmla="*/ 19712 h 21600"/>
                <a:gd name="connsiteX16" fmla="*/ 6355 w 20727"/>
                <a:gd name="connsiteY16" fmla="*/ 18125 h 21600"/>
                <a:gd name="connsiteX17" fmla="*/ 3745 w 20727"/>
                <a:gd name="connsiteY17" fmla="*/ 21600 h 21600"/>
                <a:gd name="connsiteX18" fmla="*/ 3633 w 20727"/>
                <a:gd name="connsiteY18" fmla="*/ 18240 h 21600"/>
                <a:gd name="connsiteX19" fmla="*/ 113 w 20727"/>
                <a:gd name="connsiteY19" fmla="*/ 17825 h 21600"/>
                <a:gd name="connsiteX20" fmla="*/ 2158 w 20727"/>
                <a:gd name="connsiteY20" fmla="*/ 15370 h 21600"/>
                <a:gd name="connsiteX21" fmla="*/ 1679 w 20727"/>
                <a:gd name="connsiteY21" fmla="*/ 13108 h 21600"/>
                <a:gd name="connsiteX22" fmla="*/ 5125 w 20727"/>
                <a:gd name="connsiteY22" fmla="*/ 11438 h 21600"/>
                <a:gd name="connsiteX23" fmla="*/ 0 w 20727"/>
                <a:gd name="connsiteY23" fmla="*/ 8270 h 21600"/>
                <a:gd name="connsiteX24" fmla="*/ 4200 w 20727"/>
                <a:gd name="connsiteY24" fmla="*/ 7817 h 21600"/>
                <a:gd name="connsiteX25" fmla="*/ 3330 w 20727"/>
                <a:gd name="connsiteY25" fmla="*/ 3625 h 21600"/>
                <a:gd name="connsiteX26" fmla="*/ 7378 w 20727"/>
                <a:gd name="connsiteY26" fmla="*/ 6382 h 21600"/>
                <a:gd name="connsiteX27" fmla="*/ 8550 w 20727"/>
                <a:gd name="connsiteY27" fmla="*/ 1887 h 21600"/>
                <a:gd name="connsiteX28" fmla="*/ 10290 w 20727"/>
                <a:gd name="connsiteY28" fmla="*/ 4342 h 21600"/>
                <a:gd name="connsiteX0" fmla="*/ 10290 w 20727"/>
                <a:gd name="connsiteY0" fmla="*/ 4342 h 21600"/>
                <a:gd name="connsiteX1" fmla="*/ 13618 w 20727"/>
                <a:gd name="connsiteY1" fmla="*/ 0 h 21600"/>
                <a:gd name="connsiteX2" fmla="*/ 13353 w 20727"/>
                <a:gd name="connsiteY2" fmla="*/ 5777 h 21600"/>
                <a:gd name="connsiteX3" fmla="*/ 15453 w 20727"/>
                <a:gd name="connsiteY3" fmla="*/ 4789 h 21600"/>
                <a:gd name="connsiteX4" fmla="*/ 15208 w 20727"/>
                <a:gd name="connsiteY4" fmla="*/ 6532 h 21600"/>
                <a:gd name="connsiteX5" fmla="*/ 20428 w 20727"/>
                <a:gd name="connsiteY5" fmla="*/ 6645 h 21600"/>
                <a:gd name="connsiteX6" fmla="*/ 17627 w 20727"/>
                <a:gd name="connsiteY6" fmla="*/ 9055 h 21600"/>
                <a:gd name="connsiteX7" fmla="*/ 20727 w 20727"/>
                <a:gd name="connsiteY7" fmla="*/ 11406 h 21600"/>
                <a:gd name="connsiteX8" fmla="*/ 16303 w 20727"/>
                <a:gd name="connsiteY8" fmla="*/ 12079 h 21600"/>
                <a:gd name="connsiteX9" fmla="*/ 17705 w 20727"/>
                <a:gd name="connsiteY9" fmla="*/ 15632 h 21600"/>
                <a:gd name="connsiteX10" fmla="*/ 13468 w 20727"/>
                <a:gd name="connsiteY10" fmla="*/ 14350 h 21600"/>
                <a:gd name="connsiteX11" fmla="*/ 13770 w 20727"/>
                <a:gd name="connsiteY11" fmla="*/ 17370 h 21600"/>
                <a:gd name="connsiteX12" fmla="*/ 11008 w 20727"/>
                <a:gd name="connsiteY12" fmla="*/ 15935 h 21600"/>
                <a:gd name="connsiteX13" fmla="*/ 10440 w 20727"/>
                <a:gd name="connsiteY13" fmla="*/ 18842 h 21600"/>
                <a:gd name="connsiteX14" fmla="*/ 8700 w 20727"/>
                <a:gd name="connsiteY14" fmla="*/ 17370 h 21600"/>
                <a:gd name="connsiteX15" fmla="*/ 7528 w 20727"/>
                <a:gd name="connsiteY15" fmla="*/ 19712 h 21600"/>
                <a:gd name="connsiteX16" fmla="*/ 6355 w 20727"/>
                <a:gd name="connsiteY16" fmla="*/ 18125 h 21600"/>
                <a:gd name="connsiteX17" fmla="*/ 3745 w 20727"/>
                <a:gd name="connsiteY17" fmla="*/ 21600 h 21600"/>
                <a:gd name="connsiteX18" fmla="*/ 3633 w 20727"/>
                <a:gd name="connsiteY18" fmla="*/ 18240 h 21600"/>
                <a:gd name="connsiteX19" fmla="*/ 113 w 20727"/>
                <a:gd name="connsiteY19" fmla="*/ 17825 h 21600"/>
                <a:gd name="connsiteX20" fmla="*/ 2158 w 20727"/>
                <a:gd name="connsiteY20" fmla="*/ 15370 h 21600"/>
                <a:gd name="connsiteX21" fmla="*/ 1679 w 20727"/>
                <a:gd name="connsiteY21" fmla="*/ 13108 h 21600"/>
                <a:gd name="connsiteX22" fmla="*/ 5125 w 20727"/>
                <a:gd name="connsiteY22" fmla="*/ 11438 h 21600"/>
                <a:gd name="connsiteX23" fmla="*/ 0 w 20727"/>
                <a:gd name="connsiteY23" fmla="*/ 8270 h 21600"/>
                <a:gd name="connsiteX24" fmla="*/ 4200 w 20727"/>
                <a:gd name="connsiteY24" fmla="*/ 7817 h 21600"/>
                <a:gd name="connsiteX25" fmla="*/ 3330 w 20727"/>
                <a:gd name="connsiteY25" fmla="*/ 3625 h 21600"/>
                <a:gd name="connsiteX26" fmla="*/ 7378 w 20727"/>
                <a:gd name="connsiteY26" fmla="*/ 6382 h 21600"/>
                <a:gd name="connsiteX27" fmla="*/ 8550 w 20727"/>
                <a:gd name="connsiteY27" fmla="*/ 1887 h 21600"/>
                <a:gd name="connsiteX28" fmla="*/ 10290 w 20727"/>
                <a:gd name="connsiteY28" fmla="*/ 4342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727" h="21600">
                  <a:moveTo>
                    <a:pt x="10290" y="4342"/>
                  </a:moveTo>
                  <a:lnTo>
                    <a:pt x="13618" y="0"/>
                  </a:lnTo>
                  <a:cubicBezTo>
                    <a:pt x="13530" y="1926"/>
                    <a:pt x="13441" y="3851"/>
                    <a:pt x="13353" y="5777"/>
                  </a:cubicBezTo>
                  <a:lnTo>
                    <a:pt x="15453" y="4789"/>
                  </a:lnTo>
                  <a:cubicBezTo>
                    <a:pt x="15371" y="5370"/>
                    <a:pt x="15290" y="5951"/>
                    <a:pt x="15208" y="6532"/>
                  </a:cubicBezTo>
                  <a:lnTo>
                    <a:pt x="20428" y="6645"/>
                  </a:lnTo>
                  <a:lnTo>
                    <a:pt x="17627" y="9055"/>
                  </a:lnTo>
                  <a:lnTo>
                    <a:pt x="20727" y="11406"/>
                  </a:lnTo>
                  <a:lnTo>
                    <a:pt x="16303" y="12079"/>
                  </a:lnTo>
                  <a:lnTo>
                    <a:pt x="17705" y="15632"/>
                  </a:lnTo>
                  <a:lnTo>
                    <a:pt x="13468" y="14350"/>
                  </a:lnTo>
                  <a:cubicBezTo>
                    <a:pt x="13569" y="15357"/>
                    <a:pt x="13669" y="16363"/>
                    <a:pt x="13770" y="17370"/>
                  </a:cubicBezTo>
                  <a:lnTo>
                    <a:pt x="11008" y="15935"/>
                  </a:lnTo>
                  <a:lnTo>
                    <a:pt x="10440" y="18842"/>
                  </a:lnTo>
                  <a:lnTo>
                    <a:pt x="8700" y="17370"/>
                  </a:lnTo>
                  <a:lnTo>
                    <a:pt x="7528" y="19712"/>
                  </a:lnTo>
                  <a:lnTo>
                    <a:pt x="6355" y="18125"/>
                  </a:lnTo>
                  <a:lnTo>
                    <a:pt x="3745" y="21600"/>
                  </a:lnTo>
                  <a:cubicBezTo>
                    <a:pt x="3708" y="20480"/>
                    <a:pt x="3670" y="19360"/>
                    <a:pt x="3633" y="18240"/>
                  </a:cubicBezTo>
                  <a:lnTo>
                    <a:pt x="113" y="17825"/>
                  </a:lnTo>
                  <a:lnTo>
                    <a:pt x="2158" y="15370"/>
                  </a:lnTo>
                  <a:lnTo>
                    <a:pt x="1679" y="13108"/>
                  </a:lnTo>
                  <a:lnTo>
                    <a:pt x="5125" y="11438"/>
                  </a:lnTo>
                  <a:lnTo>
                    <a:pt x="0" y="8270"/>
                  </a:lnTo>
                  <a:lnTo>
                    <a:pt x="4200" y="7817"/>
                  </a:lnTo>
                  <a:lnTo>
                    <a:pt x="3330" y="3625"/>
                  </a:lnTo>
                  <a:lnTo>
                    <a:pt x="7378" y="6382"/>
                  </a:lnTo>
                  <a:lnTo>
                    <a:pt x="8550" y="1887"/>
                  </a:lnTo>
                  <a:lnTo>
                    <a:pt x="10290" y="4342"/>
                  </a:lnTo>
                  <a:close/>
                </a:path>
              </a:pathLst>
            </a:custGeom>
            <a:solidFill>
              <a:srgbClr val="699B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200" b="1" dirty="0"/>
                <a:t>Has perservering </a:t>
              </a:r>
            </a:p>
            <a:p>
              <a:pPr algn="ctr"/>
              <a:r>
                <a:rPr lang="nl-NL" sz="1200" b="1" dirty="0" err="1"/>
                <a:t>problems</a:t>
              </a:r>
              <a:r>
                <a:rPr lang="nl-NL" sz="1200" b="1" dirty="0"/>
                <a:t> in</a:t>
              </a:r>
            </a:p>
            <a:p>
              <a:pPr algn="ctr"/>
              <a:r>
                <a:rPr lang="nl-NL" sz="1200" b="1" dirty="0"/>
                <a:t> </a:t>
              </a:r>
              <a:r>
                <a:rPr lang="nl-NL" sz="1200" b="1" dirty="0" err="1"/>
                <a:t>social</a:t>
              </a:r>
              <a:r>
                <a:rPr lang="nl-NL" sz="1200" b="1" dirty="0"/>
                <a:t> </a:t>
              </a:r>
              <a:r>
                <a:rPr lang="nl-NL" sz="1200" b="1" dirty="0" err="1"/>
                <a:t>interaction</a:t>
              </a:r>
              <a:endParaRPr lang="nl-NL" sz="1200" b="1" dirty="0"/>
            </a:p>
          </p:txBody>
        </p:sp>
        <p:sp>
          <p:nvSpPr>
            <p:cNvPr id="11" name="Explosie: 14 punten 32">
              <a:extLst>
                <a:ext uri="{FF2B5EF4-FFF2-40B4-BE49-F238E27FC236}">
                  <a16:creationId xmlns:a16="http://schemas.microsoft.com/office/drawing/2014/main" id="{B0A8DDD6-C31D-CF60-A688-990AF7BB38EC}"/>
                </a:ext>
              </a:extLst>
            </p:cNvPr>
            <p:cNvSpPr/>
            <p:nvPr/>
          </p:nvSpPr>
          <p:spPr>
            <a:xfrm>
              <a:off x="237684" y="2022585"/>
              <a:ext cx="2252045" cy="1781175"/>
            </a:xfrm>
            <a:custGeom>
              <a:avLst/>
              <a:gdLst>
                <a:gd name="connsiteX0" fmla="*/ 11462 w 21600"/>
                <a:gd name="connsiteY0" fmla="*/ 4342 h 21600"/>
                <a:gd name="connsiteX1" fmla="*/ 14790 w 21600"/>
                <a:gd name="connsiteY1" fmla="*/ 0 h 21600"/>
                <a:gd name="connsiteX2" fmla="*/ 14525 w 21600"/>
                <a:gd name="connsiteY2" fmla="*/ 5777 h 21600"/>
                <a:gd name="connsiteX3" fmla="*/ 18007 w 21600"/>
                <a:gd name="connsiteY3" fmla="*/ 3172 h 21600"/>
                <a:gd name="connsiteX4" fmla="*/ 16380 w 21600"/>
                <a:gd name="connsiteY4" fmla="*/ 6532 h 21600"/>
                <a:gd name="connsiteX5" fmla="*/ 21600 w 21600"/>
                <a:gd name="connsiteY5" fmla="*/ 6645 h 21600"/>
                <a:gd name="connsiteX6" fmla="*/ 16985 w 21600"/>
                <a:gd name="connsiteY6" fmla="*/ 9402 h 21600"/>
                <a:gd name="connsiteX7" fmla="*/ 18270 w 21600"/>
                <a:gd name="connsiteY7" fmla="*/ 11290 h 21600"/>
                <a:gd name="connsiteX8" fmla="*/ 16380 w 21600"/>
                <a:gd name="connsiteY8" fmla="*/ 12310 h 21600"/>
                <a:gd name="connsiteX9" fmla="*/ 18877 w 21600"/>
                <a:gd name="connsiteY9" fmla="*/ 15632 h 21600"/>
                <a:gd name="connsiteX10" fmla="*/ 14640 w 21600"/>
                <a:gd name="connsiteY10" fmla="*/ 14350 h 21600"/>
                <a:gd name="connsiteX11" fmla="*/ 14942 w 21600"/>
                <a:gd name="connsiteY11" fmla="*/ 17370 h 21600"/>
                <a:gd name="connsiteX12" fmla="*/ 12180 w 21600"/>
                <a:gd name="connsiteY12" fmla="*/ 15935 h 21600"/>
                <a:gd name="connsiteX13" fmla="*/ 11612 w 21600"/>
                <a:gd name="connsiteY13" fmla="*/ 18842 h 21600"/>
                <a:gd name="connsiteX14" fmla="*/ 9872 w 21600"/>
                <a:gd name="connsiteY14" fmla="*/ 17370 h 21600"/>
                <a:gd name="connsiteX15" fmla="*/ 8700 w 21600"/>
                <a:gd name="connsiteY15" fmla="*/ 19712 h 21600"/>
                <a:gd name="connsiteX16" fmla="*/ 7527 w 21600"/>
                <a:gd name="connsiteY16" fmla="*/ 18125 h 21600"/>
                <a:gd name="connsiteX17" fmla="*/ 4917 w 21600"/>
                <a:gd name="connsiteY17" fmla="*/ 21600 h 21600"/>
                <a:gd name="connsiteX18" fmla="*/ 4805 w 21600"/>
                <a:gd name="connsiteY18" fmla="*/ 18240 h 21600"/>
                <a:gd name="connsiteX19" fmla="*/ 1285 w 21600"/>
                <a:gd name="connsiteY19" fmla="*/ 17825 h 21600"/>
                <a:gd name="connsiteX20" fmla="*/ 3330 w 21600"/>
                <a:gd name="connsiteY20" fmla="*/ 15370 h 21600"/>
                <a:gd name="connsiteX21" fmla="*/ 0 w 21600"/>
                <a:gd name="connsiteY21" fmla="*/ 12877 h 21600"/>
                <a:gd name="connsiteX22" fmla="*/ 3935 w 21600"/>
                <a:gd name="connsiteY22" fmla="*/ 11592 h 21600"/>
                <a:gd name="connsiteX23" fmla="*/ 1172 w 21600"/>
                <a:gd name="connsiteY23" fmla="*/ 8270 h 21600"/>
                <a:gd name="connsiteX24" fmla="*/ 5372 w 21600"/>
                <a:gd name="connsiteY24" fmla="*/ 7817 h 21600"/>
                <a:gd name="connsiteX25" fmla="*/ 4502 w 21600"/>
                <a:gd name="connsiteY25" fmla="*/ 3625 h 21600"/>
                <a:gd name="connsiteX26" fmla="*/ 8550 w 21600"/>
                <a:gd name="connsiteY26" fmla="*/ 6382 h 21600"/>
                <a:gd name="connsiteX27" fmla="*/ 9722 w 21600"/>
                <a:gd name="connsiteY27" fmla="*/ 1887 h 21600"/>
                <a:gd name="connsiteX28" fmla="*/ 11462 w 21600"/>
                <a:gd name="connsiteY28" fmla="*/ 4342 h 21600"/>
                <a:gd name="connsiteX0" fmla="*/ 10290 w 20428"/>
                <a:gd name="connsiteY0" fmla="*/ 4342 h 21600"/>
                <a:gd name="connsiteX1" fmla="*/ 13618 w 20428"/>
                <a:gd name="connsiteY1" fmla="*/ 0 h 21600"/>
                <a:gd name="connsiteX2" fmla="*/ 13353 w 20428"/>
                <a:gd name="connsiteY2" fmla="*/ 5777 h 21600"/>
                <a:gd name="connsiteX3" fmla="*/ 16835 w 20428"/>
                <a:gd name="connsiteY3" fmla="*/ 3172 h 21600"/>
                <a:gd name="connsiteX4" fmla="*/ 15208 w 20428"/>
                <a:gd name="connsiteY4" fmla="*/ 6532 h 21600"/>
                <a:gd name="connsiteX5" fmla="*/ 20428 w 20428"/>
                <a:gd name="connsiteY5" fmla="*/ 6645 h 21600"/>
                <a:gd name="connsiteX6" fmla="*/ 15813 w 20428"/>
                <a:gd name="connsiteY6" fmla="*/ 9402 h 21600"/>
                <a:gd name="connsiteX7" fmla="*/ 17098 w 20428"/>
                <a:gd name="connsiteY7" fmla="*/ 11290 h 21600"/>
                <a:gd name="connsiteX8" fmla="*/ 15208 w 20428"/>
                <a:gd name="connsiteY8" fmla="*/ 12310 h 21600"/>
                <a:gd name="connsiteX9" fmla="*/ 17705 w 20428"/>
                <a:gd name="connsiteY9" fmla="*/ 15632 h 21600"/>
                <a:gd name="connsiteX10" fmla="*/ 13468 w 20428"/>
                <a:gd name="connsiteY10" fmla="*/ 14350 h 21600"/>
                <a:gd name="connsiteX11" fmla="*/ 13770 w 20428"/>
                <a:gd name="connsiteY11" fmla="*/ 17370 h 21600"/>
                <a:gd name="connsiteX12" fmla="*/ 11008 w 20428"/>
                <a:gd name="connsiteY12" fmla="*/ 15935 h 21600"/>
                <a:gd name="connsiteX13" fmla="*/ 10440 w 20428"/>
                <a:gd name="connsiteY13" fmla="*/ 18842 h 21600"/>
                <a:gd name="connsiteX14" fmla="*/ 8700 w 20428"/>
                <a:gd name="connsiteY14" fmla="*/ 17370 h 21600"/>
                <a:gd name="connsiteX15" fmla="*/ 7528 w 20428"/>
                <a:gd name="connsiteY15" fmla="*/ 19712 h 21600"/>
                <a:gd name="connsiteX16" fmla="*/ 6355 w 20428"/>
                <a:gd name="connsiteY16" fmla="*/ 18125 h 21600"/>
                <a:gd name="connsiteX17" fmla="*/ 3745 w 20428"/>
                <a:gd name="connsiteY17" fmla="*/ 21600 h 21600"/>
                <a:gd name="connsiteX18" fmla="*/ 3633 w 20428"/>
                <a:gd name="connsiteY18" fmla="*/ 18240 h 21600"/>
                <a:gd name="connsiteX19" fmla="*/ 113 w 20428"/>
                <a:gd name="connsiteY19" fmla="*/ 17825 h 21600"/>
                <a:gd name="connsiteX20" fmla="*/ 2158 w 20428"/>
                <a:gd name="connsiteY20" fmla="*/ 15370 h 21600"/>
                <a:gd name="connsiteX21" fmla="*/ 1679 w 20428"/>
                <a:gd name="connsiteY21" fmla="*/ 13108 h 21600"/>
                <a:gd name="connsiteX22" fmla="*/ 2763 w 20428"/>
                <a:gd name="connsiteY22" fmla="*/ 11592 h 21600"/>
                <a:gd name="connsiteX23" fmla="*/ 0 w 20428"/>
                <a:gd name="connsiteY23" fmla="*/ 8270 h 21600"/>
                <a:gd name="connsiteX24" fmla="*/ 4200 w 20428"/>
                <a:gd name="connsiteY24" fmla="*/ 7817 h 21600"/>
                <a:gd name="connsiteX25" fmla="*/ 3330 w 20428"/>
                <a:gd name="connsiteY25" fmla="*/ 3625 h 21600"/>
                <a:gd name="connsiteX26" fmla="*/ 7378 w 20428"/>
                <a:gd name="connsiteY26" fmla="*/ 6382 h 21600"/>
                <a:gd name="connsiteX27" fmla="*/ 8550 w 20428"/>
                <a:gd name="connsiteY27" fmla="*/ 1887 h 21600"/>
                <a:gd name="connsiteX28" fmla="*/ 10290 w 20428"/>
                <a:gd name="connsiteY28" fmla="*/ 4342 h 21600"/>
                <a:gd name="connsiteX0" fmla="*/ 10290 w 20428"/>
                <a:gd name="connsiteY0" fmla="*/ 4342 h 21600"/>
                <a:gd name="connsiteX1" fmla="*/ 13618 w 20428"/>
                <a:gd name="connsiteY1" fmla="*/ 0 h 21600"/>
                <a:gd name="connsiteX2" fmla="*/ 13353 w 20428"/>
                <a:gd name="connsiteY2" fmla="*/ 5777 h 21600"/>
                <a:gd name="connsiteX3" fmla="*/ 16835 w 20428"/>
                <a:gd name="connsiteY3" fmla="*/ 3172 h 21600"/>
                <a:gd name="connsiteX4" fmla="*/ 15208 w 20428"/>
                <a:gd name="connsiteY4" fmla="*/ 6532 h 21600"/>
                <a:gd name="connsiteX5" fmla="*/ 20428 w 20428"/>
                <a:gd name="connsiteY5" fmla="*/ 6645 h 21600"/>
                <a:gd name="connsiteX6" fmla="*/ 15813 w 20428"/>
                <a:gd name="connsiteY6" fmla="*/ 9402 h 21600"/>
                <a:gd name="connsiteX7" fmla="*/ 17098 w 20428"/>
                <a:gd name="connsiteY7" fmla="*/ 11290 h 21600"/>
                <a:gd name="connsiteX8" fmla="*/ 12789 w 20428"/>
                <a:gd name="connsiteY8" fmla="*/ 11155 h 21600"/>
                <a:gd name="connsiteX9" fmla="*/ 17705 w 20428"/>
                <a:gd name="connsiteY9" fmla="*/ 15632 h 21600"/>
                <a:gd name="connsiteX10" fmla="*/ 13468 w 20428"/>
                <a:gd name="connsiteY10" fmla="*/ 14350 h 21600"/>
                <a:gd name="connsiteX11" fmla="*/ 13770 w 20428"/>
                <a:gd name="connsiteY11" fmla="*/ 17370 h 21600"/>
                <a:gd name="connsiteX12" fmla="*/ 11008 w 20428"/>
                <a:gd name="connsiteY12" fmla="*/ 15935 h 21600"/>
                <a:gd name="connsiteX13" fmla="*/ 10440 w 20428"/>
                <a:gd name="connsiteY13" fmla="*/ 18842 h 21600"/>
                <a:gd name="connsiteX14" fmla="*/ 8700 w 20428"/>
                <a:gd name="connsiteY14" fmla="*/ 17370 h 21600"/>
                <a:gd name="connsiteX15" fmla="*/ 7528 w 20428"/>
                <a:gd name="connsiteY15" fmla="*/ 19712 h 21600"/>
                <a:gd name="connsiteX16" fmla="*/ 6355 w 20428"/>
                <a:gd name="connsiteY16" fmla="*/ 18125 h 21600"/>
                <a:gd name="connsiteX17" fmla="*/ 3745 w 20428"/>
                <a:gd name="connsiteY17" fmla="*/ 21600 h 21600"/>
                <a:gd name="connsiteX18" fmla="*/ 3633 w 20428"/>
                <a:gd name="connsiteY18" fmla="*/ 18240 h 21600"/>
                <a:gd name="connsiteX19" fmla="*/ 113 w 20428"/>
                <a:gd name="connsiteY19" fmla="*/ 17825 h 21600"/>
                <a:gd name="connsiteX20" fmla="*/ 2158 w 20428"/>
                <a:gd name="connsiteY20" fmla="*/ 15370 h 21600"/>
                <a:gd name="connsiteX21" fmla="*/ 1679 w 20428"/>
                <a:gd name="connsiteY21" fmla="*/ 13108 h 21600"/>
                <a:gd name="connsiteX22" fmla="*/ 2763 w 20428"/>
                <a:gd name="connsiteY22" fmla="*/ 11592 h 21600"/>
                <a:gd name="connsiteX23" fmla="*/ 0 w 20428"/>
                <a:gd name="connsiteY23" fmla="*/ 8270 h 21600"/>
                <a:gd name="connsiteX24" fmla="*/ 4200 w 20428"/>
                <a:gd name="connsiteY24" fmla="*/ 7817 h 21600"/>
                <a:gd name="connsiteX25" fmla="*/ 3330 w 20428"/>
                <a:gd name="connsiteY25" fmla="*/ 3625 h 21600"/>
                <a:gd name="connsiteX26" fmla="*/ 7378 w 20428"/>
                <a:gd name="connsiteY26" fmla="*/ 6382 h 21600"/>
                <a:gd name="connsiteX27" fmla="*/ 8550 w 20428"/>
                <a:gd name="connsiteY27" fmla="*/ 1887 h 21600"/>
                <a:gd name="connsiteX28" fmla="*/ 10290 w 20428"/>
                <a:gd name="connsiteY28" fmla="*/ 4342 h 21600"/>
                <a:gd name="connsiteX0" fmla="*/ 10290 w 20727"/>
                <a:gd name="connsiteY0" fmla="*/ 4342 h 21600"/>
                <a:gd name="connsiteX1" fmla="*/ 13618 w 20727"/>
                <a:gd name="connsiteY1" fmla="*/ 0 h 21600"/>
                <a:gd name="connsiteX2" fmla="*/ 13353 w 20727"/>
                <a:gd name="connsiteY2" fmla="*/ 5777 h 21600"/>
                <a:gd name="connsiteX3" fmla="*/ 16835 w 20727"/>
                <a:gd name="connsiteY3" fmla="*/ 3172 h 21600"/>
                <a:gd name="connsiteX4" fmla="*/ 15208 w 20727"/>
                <a:gd name="connsiteY4" fmla="*/ 6532 h 21600"/>
                <a:gd name="connsiteX5" fmla="*/ 20428 w 20727"/>
                <a:gd name="connsiteY5" fmla="*/ 6645 h 21600"/>
                <a:gd name="connsiteX6" fmla="*/ 15813 w 20727"/>
                <a:gd name="connsiteY6" fmla="*/ 9402 h 21600"/>
                <a:gd name="connsiteX7" fmla="*/ 20727 w 20727"/>
                <a:gd name="connsiteY7" fmla="*/ 11406 h 21600"/>
                <a:gd name="connsiteX8" fmla="*/ 12789 w 20727"/>
                <a:gd name="connsiteY8" fmla="*/ 11155 h 21600"/>
                <a:gd name="connsiteX9" fmla="*/ 17705 w 20727"/>
                <a:gd name="connsiteY9" fmla="*/ 15632 h 21600"/>
                <a:gd name="connsiteX10" fmla="*/ 13468 w 20727"/>
                <a:gd name="connsiteY10" fmla="*/ 14350 h 21600"/>
                <a:gd name="connsiteX11" fmla="*/ 13770 w 20727"/>
                <a:gd name="connsiteY11" fmla="*/ 17370 h 21600"/>
                <a:gd name="connsiteX12" fmla="*/ 11008 w 20727"/>
                <a:gd name="connsiteY12" fmla="*/ 15935 h 21600"/>
                <a:gd name="connsiteX13" fmla="*/ 10440 w 20727"/>
                <a:gd name="connsiteY13" fmla="*/ 18842 h 21600"/>
                <a:gd name="connsiteX14" fmla="*/ 8700 w 20727"/>
                <a:gd name="connsiteY14" fmla="*/ 17370 h 21600"/>
                <a:gd name="connsiteX15" fmla="*/ 7528 w 20727"/>
                <a:gd name="connsiteY15" fmla="*/ 19712 h 21600"/>
                <a:gd name="connsiteX16" fmla="*/ 6355 w 20727"/>
                <a:gd name="connsiteY16" fmla="*/ 18125 h 21600"/>
                <a:gd name="connsiteX17" fmla="*/ 3745 w 20727"/>
                <a:gd name="connsiteY17" fmla="*/ 21600 h 21600"/>
                <a:gd name="connsiteX18" fmla="*/ 3633 w 20727"/>
                <a:gd name="connsiteY18" fmla="*/ 18240 h 21600"/>
                <a:gd name="connsiteX19" fmla="*/ 113 w 20727"/>
                <a:gd name="connsiteY19" fmla="*/ 17825 h 21600"/>
                <a:gd name="connsiteX20" fmla="*/ 2158 w 20727"/>
                <a:gd name="connsiteY20" fmla="*/ 15370 h 21600"/>
                <a:gd name="connsiteX21" fmla="*/ 1679 w 20727"/>
                <a:gd name="connsiteY21" fmla="*/ 13108 h 21600"/>
                <a:gd name="connsiteX22" fmla="*/ 2763 w 20727"/>
                <a:gd name="connsiteY22" fmla="*/ 11592 h 21600"/>
                <a:gd name="connsiteX23" fmla="*/ 0 w 20727"/>
                <a:gd name="connsiteY23" fmla="*/ 8270 h 21600"/>
                <a:gd name="connsiteX24" fmla="*/ 4200 w 20727"/>
                <a:gd name="connsiteY24" fmla="*/ 7817 h 21600"/>
                <a:gd name="connsiteX25" fmla="*/ 3330 w 20727"/>
                <a:gd name="connsiteY25" fmla="*/ 3625 h 21600"/>
                <a:gd name="connsiteX26" fmla="*/ 7378 w 20727"/>
                <a:gd name="connsiteY26" fmla="*/ 6382 h 21600"/>
                <a:gd name="connsiteX27" fmla="*/ 8550 w 20727"/>
                <a:gd name="connsiteY27" fmla="*/ 1887 h 21600"/>
                <a:gd name="connsiteX28" fmla="*/ 10290 w 20727"/>
                <a:gd name="connsiteY28" fmla="*/ 4342 h 21600"/>
                <a:gd name="connsiteX0" fmla="*/ 10290 w 20727"/>
                <a:gd name="connsiteY0" fmla="*/ 4342 h 21600"/>
                <a:gd name="connsiteX1" fmla="*/ 13618 w 20727"/>
                <a:gd name="connsiteY1" fmla="*/ 0 h 21600"/>
                <a:gd name="connsiteX2" fmla="*/ 13353 w 20727"/>
                <a:gd name="connsiteY2" fmla="*/ 5777 h 21600"/>
                <a:gd name="connsiteX3" fmla="*/ 16835 w 20727"/>
                <a:gd name="connsiteY3" fmla="*/ 3172 h 21600"/>
                <a:gd name="connsiteX4" fmla="*/ 15208 w 20727"/>
                <a:gd name="connsiteY4" fmla="*/ 6532 h 21600"/>
                <a:gd name="connsiteX5" fmla="*/ 20428 w 20727"/>
                <a:gd name="connsiteY5" fmla="*/ 6645 h 21600"/>
                <a:gd name="connsiteX6" fmla="*/ 17627 w 20727"/>
                <a:gd name="connsiteY6" fmla="*/ 9055 h 21600"/>
                <a:gd name="connsiteX7" fmla="*/ 20727 w 20727"/>
                <a:gd name="connsiteY7" fmla="*/ 11406 h 21600"/>
                <a:gd name="connsiteX8" fmla="*/ 12789 w 20727"/>
                <a:gd name="connsiteY8" fmla="*/ 11155 h 21600"/>
                <a:gd name="connsiteX9" fmla="*/ 17705 w 20727"/>
                <a:gd name="connsiteY9" fmla="*/ 15632 h 21600"/>
                <a:gd name="connsiteX10" fmla="*/ 13468 w 20727"/>
                <a:gd name="connsiteY10" fmla="*/ 14350 h 21600"/>
                <a:gd name="connsiteX11" fmla="*/ 13770 w 20727"/>
                <a:gd name="connsiteY11" fmla="*/ 17370 h 21600"/>
                <a:gd name="connsiteX12" fmla="*/ 11008 w 20727"/>
                <a:gd name="connsiteY12" fmla="*/ 15935 h 21600"/>
                <a:gd name="connsiteX13" fmla="*/ 10440 w 20727"/>
                <a:gd name="connsiteY13" fmla="*/ 18842 h 21600"/>
                <a:gd name="connsiteX14" fmla="*/ 8700 w 20727"/>
                <a:gd name="connsiteY14" fmla="*/ 17370 h 21600"/>
                <a:gd name="connsiteX15" fmla="*/ 7528 w 20727"/>
                <a:gd name="connsiteY15" fmla="*/ 19712 h 21600"/>
                <a:gd name="connsiteX16" fmla="*/ 6355 w 20727"/>
                <a:gd name="connsiteY16" fmla="*/ 18125 h 21600"/>
                <a:gd name="connsiteX17" fmla="*/ 3745 w 20727"/>
                <a:gd name="connsiteY17" fmla="*/ 21600 h 21600"/>
                <a:gd name="connsiteX18" fmla="*/ 3633 w 20727"/>
                <a:gd name="connsiteY18" fmla="*/ 18240 h 21600"/>
                <a:gd name="connsiteX19" fmla="*/ 113 w 20727"/>
                <a:gd name="connsiteY19" fmla="*/ 17825 h 21600"/>
                <a:gd name="connsiteX20" fmla="*/ 2158 w 20727"/>
                <a:gd name="connsiteY20" fmla="*/ 15370 h 21600"/>
                <a:gd name="connsiteX21" fmla="*/ 1679 w 20727"/>
                <a:gd name="connsiteY21" fmla="*/ 13108 h 21600"/>
                <a:gd name="connsiteX22" fmla="*/ 2763 w 20727"/>
                <a:gd name="connsiteY22" fmla="*/ 11592 h 21600"/>
                <a:gd name="connsiteX23" fmla="*/ 0 w 20727"/>
                <a:gd name="connsiteY23" fmla="*/ 8270 h 21600"/>
                <a:gd name="connsiteX24" fmla="*/ 4200 w 20727"/>
                <a:gd name="connsiteY24" fmla="*/ 7817 h 21600"/>
                <a:gd name="connsiteX25" fmla="*/ 3330 w 20727"/>
                <a:gd name="connsiteY25" fmla="*/ 3625 h 21600"/>
                <a:gd name="connsiteX26" fmla="*/ 7378 w 20727"/>
                <a:gd name="connsiteY26" fmla="*/ 6382 h 21600"/>
                <a:gd name="connsiteX27" fmla="*/ 8550 w 20727"/>
                <a:gd name="connsiteY27" fmla="*/ 1887 h 21600"/>
                <a:gd name="connsiteX28" fmla="*/ 10290 w 20727"/>
                <a:gd name="connsiteY28" fmla="*/ 4342 h 21600"/>
                <a:gd name="connsiteX0" fmla="*/ 10290 w 20727"/>
                <a:gd name="connsiteY0" fmla="*/ 4342 h 21600"/>
                <a:gd name="connsiteX1" fmla="*/ 13618 w 20727"/>
                <a:gd name="connsiteY1" fmla="*/ 0 h 21600"/>
                <a:gd name="connsiteX2" fmla="*/ 13353 w 20727"/>
                <a:gd name="connsiteY2" fmla="*/ 5777 h 21600"/>
                <a:gd name="connsiteX3" fmla="*/ 16835 w 20727"/>
                <a:gd name="connsiteY3" fmla="*/ 3172 h 21600"/>
                <a:gd name="connsiteX4" fmla="*/ 15208 w 20727"/>
                <a:gd name="connsiteY4" fmla="*/ 6532 h 21600"/>
                <a:gd name="connsiteX5" fmla="*/ 20428 w 20727"/>
                <a:gd name="connsiteY5" fmla="*/ 6645 h 21600"/>
                <a:gd name="connsiteX6" fmla="*/ 17627 w 20727"/>
                <a:gd name="connsiteY6" fmla="*/ 9055 h 21600"/>
                <a:gd name="connsiteX7" fmla="*/ 20727 w 20727"/>
                <a:gd name="connsiteY7" fmla="*/ 11406 h 21600"/>
                <a:gd name="connsiteX8" fmla="*/ 12789 w 20727"/>
                <a:gd name="connsiteY8" fmla="*/ 11155 h 21600"/>
                <a:gd name="connsiteX9" fmla="*/ 17705 w 20727"/>
                <a:gd name="connsiteY9" fmla="*/ 15632 h 21600"/>
                <a:gd name="connsiteX10" fmla="*/ 13468 w 20727"/>
                <a:gd name="connsiteY10" fmla="*/ 14350 h 21600"/>
                <a:gd name="connsiteX11" fmla="*/ 13770 w 20727"/>
                <a:gd name="connsiteY11" fmla="*/ 17370 h 21600"/>
                <a:gd name="connsiteX12" fmla="*/ 11008 w 20727"/>
                <a:gd name="connsiteY12" fmla="*/ 15935 h 21600"/>
                <a:gd name="connsiteX13" fmla="*/ 10440 w 20727"/>
                <a:gd name="connsiteY13" fmla="*/ 18842 h 21600"/>
                <a:gd name="connsiteX14" fmla="*/ 8700 w 20727"/>
                <a:gd name="connsiteY14" fmla="*/ 17370 h 21600"/>
                <a:gd name="connsiteX15" fmla="*/ 7528 w 20727"/>
                <a:gd name="connsiteY15" fmla="*/ 19712 h 21600"/>
                <a:gd name="connsiteX16" fmla="*/ 6355 w 20727"/>
                <a:gd name="connsiteY16" fmla="*/ 18125 h 21600"/>
                <a:gd name="connsiteX17" fmla="*/ 3745 w 20727"/>
                <a:gd name="connsiteY17" fmla="*/ 21600 h 21600"/>
                <a:gd name="connsiteX18" fmla="*/ 3633 w 20727"/>
                <a:gd name="connsiteY18" fmla="*/ 18240 h 21600"/>
                <a:gd name="connsiteX19" fmla="*/ 113 w 20727"/>
                <a:gd name="connsiteY19" fmla="*/ 17825 h 21600"/>
                <a:gd name="connsiteX20" fmla="*/ 2158 w 20727"/>
                <a:gd name="connsiteY20" fmla="*/ 15370 h 21600"/>
                <a:gd name="connsiteX21" fmla="*/ 1679 w 20727"/>
                <a:gd name="connsiteY21" fmla="*/ 13108 h 21600"/>
                <a:gd name="connsiteX22" fmla="*/ 5125 w 20727"/>
                <a:gd name="connsiteY22" fmla="*/ 11438 h 21600"/>
                <a:gd name="connsiteX23" fmla="*/ 0 w 20727"/>
                <a:gd name="connsiteY23" fmla="*/ 8270 h 21600"/>
                <a:gd name="connsiteX24" fmla="*/ 4200 w 20727"/>
                <a:gd name="connsiteY24" fmla="*/ 7817 h 21600"/>
                <a:gd name="connsiteX25" fmla="*/ 3330 w 20727"/>
                <a:gd name="connsiteY25" fmla="*/ 3625 h 21600"/>
                <a:gd name="connsiteX26" fmla="*/ 7378 w 20727"/>
                <a:gd name="connsiteY26" fmla="*/ 6382 h 21600"/>
                <a:gd name="connsiteX27" fmla="*/ 8550 w 20727"/>
                <a:gd name="connsiteY27" fmla="*/ 1887 h 21600"/>
                <a:gd name="connsiteX28" fmla="*/ 10290 w 20727"/>
                <a:gd name="connsiteY28" fmla="*/ 4342 h 21600"/>
                <a:gd name="connsiteX0" fmla="*/ 10290 w 20727"/>
                <a:gd name="connsiteY0" fmla="*/ 4342 h 21600"/>
                <a:gd name="connsiteX1" fmla="*/ 13618 w 20727"/>
                <a:gd name="connsiteY1" fmla="*/ 0 h 21600"/>
                <a:gd name="connsiteX2" fmla="*/ 13353 w 20727"/>
                <a:gd name="connsiteY2" fmla="*/ 5777 h 21600"/>
                <a:gd name="connsiteX3" fmla="*/ 16835 w 20727"/>
                <a:gd name="connsiteY3" fmla="*/ 3172 h 21600"/>
                <a:gd name="connsiteX4" fmla="*/ 15208 w 20727"/>
                <a:gd name="connsiteY4" fmla="*/ 6532 h 21600"/>
                <a:gd name="connsiteX5" fmla="*/ 20428 w 20727"/>
                <a:gd name="connsiteY5" fmla="*/ 6645 h 21600"/>
                <a:gd name="connsiteX6" fmla="*/ 17627 w 20727"/>
                <a:gd name="connsiteY6" fmla="*/ 9055 h 21600"/>
                <a:gd name="connsiteX7" fmla="*/ 20727 w 20727"/>
                <a:gd name="connsiteY7" fmla="*/ 11406 h 21600"/>
                <a:gd name="connsiteX8" fmla="*/ 16303 w 20727"/>
                <a:gd name="connsiteY8" fmla="*/ 12079 h 21600"/>
                <a:gd name="connsiteX9" fmla="*/ 17705 w 20727"/>
                <a:gd name="connsiteY9" fmla="*/ 15632 h 21600"/>
                <a:gd name="connsiteX10" fmla="*/ 13468 w 20727"/>
                <a:gd name="connsiteY10" fmla="*/ 14350 h 21600"/>
                <a:gd name="connsiteX11" fmla="*/ 13770 w 20727"/>
                <a:gd name="connsiteY11" fmla="*/ 17370 h 21600"/>
                <a:gd name="connsiteX12" fmla="*/ 11008 w 20727"/>
                <a:gd name="connsiteY12" fmla="*/ 15935 h 21600"/>
                <a:gd name="connsiteX13" fmla="*/ 10440 w 20727"/>
                <a:gd name="connsiteY13" fmla="*/ 18842 h 21600"/>
                <a:gd name="connsiteX14" fmla="*/ 8700 w 20727"/>
                <a:gd name="connsiteY14" fmla="*/ 17370 h 21600"/>
                <a:gd name="connsiteX15" fmla="*/ 7528 w 20727"/>
                <a:gd name="connsiteY15" fmla="*/ 19712 h 21600"/>
                <a:gd name="connsiteX16" fmla="*/ 6355 w 20727"/>
                <a:gd name="connsiteY16" fmla="*/ 18125 h 21600"/>
                <a:gd name="connsiteX17" fmla="*/ 3745 w 20727"/>
                <a:gd name="connsiteY17" fmla="*/ 21600 h 21600"/>
                <a:gd name="connsiteX18" fmla="*/ 3633 w 20727"/>
                <a:gd name="connsiteY18" fmla="*/ 18240 h 21600"/>
                <a:gd name="connsiteX19" fmla="*/ 113 w 20727"/>
                <a:gd name="connsiteY19" fmla="*/ 17825 h 21600"/>
                <a:gd name="connsiteX20" fmla="*/ 2158 w 20727"/>
                <a:gd name="connsiteY20" fmla="*/ 15370 h 21600"/>
                <a:gd name="connsiteX21" fmla="*/ 1679 w 20727"/>
                <a:gd name="connsiteY21" fmla="*/ 13108 h 21600"/>
                <a:gd name="connsiteX22" fmla="*/ 5125 w 20727"/>
                <a:gd name="connsiteY22" fmla="*/ 11438 h 21600"/>
                <a:gd name="connsiteX23" fmla="*/ 0 w 20727"/>
                <a:gd name="connsiteY23" fmla="*/ 8270 h 21600"/>
                <a:gd name="connsiteX24" fmla="*/ 4200 w 20727"/>
                <a:gd name="connsiteY24" fmla="*/ 7817 h 21600"/>
                <a:gd name="connsiteX25" fmla="*/ 3330 w 20727"/>
                <a:gd name="connsiteY25" fmla="*/ 3625 h 21600"/>
                <a:gd name="connsiteX26" fmla="*/ 7378 w 20727"/>
                <a:gd name="connsiteY26" fmla="*/ 6382 h 21600"/>
                <a:gd name="connsiteX27" fmla="*/ 8550 w 20727"/>
                <a:gd name="connsiteY27" fmla="*/ 1887 h 21600"/>
                <a:gd name="connsiteX28" fmla="*/ 10290 w 20727"/>
                <a:gd name="connsiteY28" fmla="*/ 4342 h 21600"/>
                <a:gd name="connsiteX0" fmla="*/ 10290 w 20727"/>
                <a:gd name="connsiteY0" fmla="*/ 4342 h 21600"/>
                <a:gd name="connsiteX1" fmla="*/ 13618 w 20727"/>
                <a:gd name="connsiteY1" fmla="*/ 0 h 21600"/>
                <a:gd name="connsiteX2" fmla="*/ 13353 w 20727"/>
                <a:gd name="connsiteY2" fmla="*/ 5777 h 21600"/>
                <a:gd name="connsiteX3" fmla="*/ 15453 w 20727"/>
                <a:gd name="connsiteY3" fmla="*/ 4789 h 21600"/>
                <a:gd name="connsiteX4" fmla="*/ 15208 w 20727"/>
                <a:gd name="connsiteY4" fmla="*/ 6532 h 21600"/>
                <a:gd name="connsiteX5" fmla="*/ 20428 w 20727"/>
                <a:gd name="connsiteY5" fmla="*/ 6645 h 21600"/>
                <a:gd name="connsiteX6" fmla="*/ 17627 w 20727"/>
                <a:gd name="connsiteY6" fmla="*/ 9055 h 21600"/>
                <a:gd name="connsiteX7" fmla="*/ 20727 w 20727"/>
                <a:gd name="connsiteY7" fmla="*/ 11406 h 21600"/>
                <a:gd name="connsiteX8" fmla="*/ 16303 w 20727"/>
                <a:gd name="connsiteY8" fmla="*/ 12079 h 21600"/>
                <a:gd name="connsiteX9" fmla="*/ 17705 w 20727"/>
                <a:gd name="connsiteY9" fmla="*/ 15632 h 21600"/>
                <a:gd name="connsiteX10" fmla="*/ 13468 w 20727"/>
                <a:gd name="connsiteY10" fmla="*/ 14350 h 21600"/>
                <a:gd name="connsiteX11" fmla="*/ 13770 w 20727"/>
                <a:gd name="connsiteY11" fmla="*/ 17370 h 21600"/>
                <a:gd name="connsiteX12" fmla="*/ 11008 w 20727"/>
                <a:gd name="connsiteY12" fmla="*/ 15935 h 21600"/>
                <a:gd name="connsiteX13" fmla="*/ 10440 w 20727"/>
                <a:gd name="connsiteY13" fmla="*/ 18842 h 21600"/>
                <a:gd name="connsiteX14" fmla="*/ 8700 w 20727"/>
                <a:gd name="connsiteY14" fmla="*/ 17370 h 21600"/>
                <a:gd name="connsiteX15" fmla="*/ 7528 w 20727"/>
                <a:gd name="connsiteY15" fmla="*/ 19712 h 21600"/>
                <a:gd name="connsiteX16" fmla="*/ 6355 w 20727"/>
                <a:gd name="connsiteY16" fmla="*/ 18125 h 21600"/>
                <a:gd name="connsiteX17" fmla="*/ 3745 w 20727"/>
                <a:gd name="connsiteY17" fmla="*/ 21600 h 21600"/>
                <a:gd name="connsiteX18" fmla="*/ 3633 w 20727"/>
                <a:gd name="connsiteY18" fmla="*/ 18240 h 21600"/>
                <a:gd name="connsiteX19" fmla="*/ 113 w 20727"/>
                <a:gd name="connsiteY19" fmla="*/ 17825 h 21600"/>
                <a:gd name="connsiteX20" fmla="*/ 2158 w 20727"/>
                <a:gd name="connsiteY20" fmla="*/ 15370 h 21600"/>
                <a:gd name="connsiteX21" fmla="*/ 1679 w 20727"/>
                <a:gd name="connsiteY21" fmla="*/ 13108 h 21600"/>
                <a:gd name="connsiteX22" fmla="*/ 5125 w 20727"/>
                <a:gd name="connsiteY22" fmla="*/ 11438 h 21600"/>
                <a:gd name="connsiteX23" fmla="*/ 0 w 20727"/>
                <a:gd name="connsiteY23" fmla="*/ 8270 h 21600"/>
                <a:gd name="connsiteX24" fmla="*/ 4200 w 20727"/>
                <a:gd name="connsiteY24" fmla="*/ 7817 h 21600"/>
                <a:gd name="connsiteX25" fmla="*/ 3330 w 20727"/>
                <a:gd name="connsiteY25" fmla="*/ 3625 h 21600"/>
                <a:gd name="connsiteX26" fmla="*/ 7378 w 20727"/>
                <a:gd name="connsiteY26" fmla="*/ 6382 h 21600"/>
                <a:gd name="connsiteX27" fmla="*/ 8550 w 20727"/>
                <a:gd name="connsiteY27" fmla="*/ 1887 h 21600"/>
                <a:gd name="connsiteX28" fmla="*/ 10290 w 20727"/>
                <a:gd name="connsiteY28" fmla="*/ 4342 h 21600"/>
                <a:gd name="connsiteX0" fmla="*/ 10290 w 20428"/>
                <a:gd name="connsiteY0" fmla="*/ 4342 h 21600"/>
                <a:gd name="connsiteX1" fmla="*/ 13618 w 20428"/>
                <a:gd name="connsiteY1" fmla="*/ 0 h 21600"/>
                <a:gd name="connsiteX2" fmla="*/ 13353 w 20428"/>
                <a:gd name="connsiteY2" fmla="*/ 5777 h 21600"/>
                <a:gd name="connsiteX3" fmla="*/ 15453 w 20428"/>
                <a:gd name="connsiteY3" fmla="*/ 4789 h 21600"/>
                <a:gd name="connsiteX4" fmla="*/ 15208 w 20428"/>
                <a:gd name="connsiteY4" fmla="*/ 6532 h 21600"/>
                <a:gd name="connsiteX5" fmla="*/ 20428 w 20428"/>
                <a:gd name="connsiteY5" fmla="*/ 6645 h 21600"/>
                <a:gd name="connsiteX6" fmla="*/ 17627 w 20428"/>
                <a:gd name="connsiteY6" fmla="*/ 9055 h 21600"/>
                <a:gd name="connsiteX7" fmla="*/ 16753 w 20428"/>
                <a:gd name="connsiteY7" fmla="*/ 10944 h 21600"/>
                <a:gd name="connsiteX8" fmla="*/ 16303 w 20428"/>
                <a:gd name="connsiteY8" fmla="*/ 12079 h 21600"/>
                <a:gd name="connsiteX9" fmla="*/ 17705 w 20428"/>
                <a:gd name="connsiteY9" fmla="*/ 15632 h 21600"/>
                <a:gd name="connsiteX10" fmla="*/ 13468 w 20428"/>
                <a:gd name="connsiteY10" fmla="*/ 14350 h 21600"/>
                <a:gd name="connsiteX11" fmla="*/ 13770 w 20428"/>
                <a:gd name="connsiteY11" fmla="*/ 17370 h 21600"/>
                <a:gd name="connsiteX12" fmla="*/ 11008 w 20428"/>
                <a:gd name="connsiteY12" fmla="*/ 15935 h 21600"/>
                <a:gd name="connsiteX13" fmla="*/ 10440 w 20428"/>
                <a:gd name="connsiteY13" fmla="*/ 18842 h 21600"/>
                <a:gd name="connsiteX14" fmla="*/ 8700 w 20428"/>
                <a:gd name="connsiteY14" fmla="*/ 17370 h 21600"/>
                <a:gd name="connsiteX15" fmla="*/ 7528 w 20428"/>
                <a:gd name="connsiteY15" fmla="*/ 19712 h 21600"/>
                <a:gd name="connsiteX16" fmla="*/ 6355 w 20428"/>
                <a:gd name="connsiteY16" fmla="*/ 18125 h 21600"/>
                <a:gd name="connsiteX17" fmla="*/ 3745 w 20428"/>
                <a:gd name="connsiteY17" fmla="*/ 21600 h 21600"/>
                <a:gd name="connsiteX18" fmla="*/ 3633 w 20428"/>
                <a:gd name="connsiteY18" fmla="*/ 18240 h 21600"/>
                <a:gd name="connsiteX19" fmla="*/ 113 w 20428"/>
                <a:gd name="connsiteY19" fmla="*/ 17825 h 21600"/>
                <a:gd name="connsiteX20" fmla="*/ 2158 w 20428"/>
                <a:gd name="connsiteY20" fmla="*/ 15370 h 21600"/>
                <a:gd name="connsiteX21" fmla="*/ 1679 w 20428"/>
                <a:gd name="connsiteY21" fmla="*/ 13108 h 21600"/>
                <a:gd name="connsiteX22" fmla="*/ 5125 w 20428"/>
                <a:gd name="connsiteY22" fmla="*/ 11438 h 21600"/>
                <a:gd name="connsiteX23" fmla="*/ 0 w 20428"/>
                <a:gd name="connsiteY23" fmla="*/ 8270 h 21600"/>
                <a:gd name="connsiteX24" fmla="*/ 4200 w 20428"/>
                <a:gd name="connsiteY24" fmla="*/ 7817 h 21600"/>
                <a:gd name="connsiteX25" fmla="*/ 3330 w 20428"/>
                <a:gd name="connsiteY25" fmla="*/ 3625 h 21600"/>
                <a:gd name="connsiteX26" fmla="*/ 7378 w 20428"/>
                <a:gd name="connsiteY26" fmla="*/ 6382 h 21600"/>
                <a:gd name="connsiteX27" fmla="*/ 8550 w 20428"/>
                <a:gd name="connsiteY27" fmla="*/ 1887 h 21600"/>
                <a:gd name="connsiteX28" fmla="*/ 10290 w 20428"/>
                <a:gd name="connsiteY28" fmla="*/ 4342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428" h="21600">
                  <a:moveTo>
                    <a:pt x="10290" y="4342"/>
                  </a:moveTo>
                  <a:lnTo>
                    <a:pt x="13618" y="0"/>
                  </a:lnTo>
                  <a:cubicBezTo>
                    <a:pt x="13530" y="1926"/>
                    <a:pt x="13441" y="3851"/>
                    <a:pt x="13353" y="5777"/>
                  </a:cubicBezTo>
                  <a:lnTo>
                    <a:pt x="15453" y="4789"/>
                  </a:lnTo>
                  <a:cubicBezTo>
                    <a:pt x="15371" y="5370"/>
                    <a:pt x="15290" y="5951"/>
                    <a:pt x="15208" y="6532"/>
                  </a:cubicBezTo>
                  <a:lnTo>
                    <a:pt x="20428" y="6645"/>
                  </a:lnTo>
                  <a:lnTo>
                    <a:pt x="17627" y="9055"/>
                  </a:lnTo>
                  <a:lnTo>
                    <a:pt x="16753" y="10944"/>
                  </a:lnTo>
                  <a:lnTo>
                    <a:pt x="16303" y="12079"/>
                  </a:lnTo>
                  <a:lnTo>
                    <a:pt x="17705" y="15632"/>
                  </a:lnTo>
                  <a:lnTo>
                    <a:pt x="13468" y="14350"/>
                  </a:lnTo>
                  <a:cubicBezTo>
                    <a:pt x="13569" y="15357"/>
                    <a:pt x="13669" y="16363"/>
                    <a:pt x="13770" y="17370"/>
                  </a:cubicBezTo>
                  <a:lnTo>
                    <a:pt x="11008" y="15935"/>
                  </a:lnTo>
                  <a:lnTo>
                    <a:pt x="10440" y="18842"/>
                  </a:lnTo>
                  <a:lnTo>
                    <a:pt x="8700" y="17370"/>
                  </a:lnTo>
                  <a:lnTo>
                    <a:pt x="7528" y="19712"/>
                  </a:lnTo>
                  <a:lnTo>
                    <a:pt x="6355" y="18125"/>
                  </a:lnTo>
                  <a:lnTo>
                    <a:pt x="3745" y="21600"/>
                  </a:lnTo>
                  <a:cubicBezTo>
                    <a:pt x="3708" y="20480"/>
                    <a:pt x="3670" y="19360"/>
                    <a:pt x="3633" y="18240"/>
                  </a:cubicBezTo>
                  <a:lnTo>
                    <a:pt x="113" y="17825"/>
                  </a:lnTo>
                  <a:lnTo>
                    <a:pt x="2158" y="15370"/>
                  </a:lnTo>
                  <a:lnTo>
                    <a:pt x="1679" y="13108"/>
                  </a:lnTo>
                  <a:lnTo>
                    <a:pt x="5125" y="11438"/>
                  </a:lnTo>
                  <a:lnTo>
                    <a:pt x="0" y="8270"/>
                  </a:lnTo>
                  <a:lnTo>
                    <a:pt x="4200" y="7817"/>
                  </a:lnTo>
                  <a:lnTo>
                    <a:pt x="3330" y="3625"/>
                  </a:lnTo>
                  <a:lnTo>
                    <a:pt x="7378" y="6382"/>
                  </a:lnTo>
                  <a:lnTo>
                    <a:pt x="8550" y="1887"/>
                  </a:lnTo>
                  <a:lnTo>
                    <a:pt x="10290" y="4342"/>
                  </a:lnTo>
                  <a:close/>
                </a:path>
              </a:pathLst>
            </a:custGeom>
            <a:solidFill>
              <a:srgbClr val="964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200" b="1" dirty="0" err="1"/>
                <a:t>Gets</a:t>
              </a:r>
              <a:r>
                <a:rPr lang="nl-NL" sz="1200" b="1" dirty="0"/>
                <a:t> </a:t>
              </a:r>
              <a:r>
                <a:rPr lang="nl-NL" sz="1200" b="1" dirty="0" err="1"/>
                <a:t>obsessed</a:t>
              </a:r>
              <a:r>
                <a:rPr lang="nl-NL" sz="1200" b="1" dirty="0"/>
                <a:t> </a:t>
              </a:r>
              <a:r>
                <a:rPr lang="nl-NL" sz="1200" b="1" dirty="0" err="1"/>
                <a:t>with</a:t>
              </a:r>
              <a:endParaRPr lang="nl-NL" sz="1200" b="1" dirty="0"/>
            </a:p>
            <a:p>
              <a:pPr algn="ctr"/>
              <a:r>
                <a:rPr lang="nl-NL" sz="1200" b="1" dirty="0"/>
                <a:t>perfect </a:t>
              </a:r>
              <a:r>
                <a:rPr lang="nl-NL" sz="1200" b="1" dirty="0" err="1"/>
                <a:t>results</a:t>
              </a:r>
              <a:endParaRPr lang="nl-NL" sz="1200" b="1" dirty="0"/>
            </a:p>
          </p:txBody>
        </p:sp>
      </p:grp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33FBB5A-3078-F6BF-DD60-AFEA1C98D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29" name="Tijdelijke aanduiding voor voettekst 28">
            <a:extLst>
              <a:ext uri="{FF2B5EF4-FFF2-40B4-BE49-F238E27FC236}">
                <a16:creationId xmlns:a16="http://schemas.microsoft.com/office/drawing/2014/main" id="{B290E7C3-10A6-D7D5-41D9-90A0F5774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30" name="Tijdelijke aanduiding voor dianummer 29">
            <a:extLst>
              <a:ext uri="{FF2B5EF4-FFF2-40B4-BE49-F238E27FC236}">
                <a16:creationId xmlns:a16="http://schemas.microsoft.com/office/drawing/2014/main" id="{22106583-2407-B9C8-25D5-4DE2621A7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pPr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61293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2B0A69-DC3E-D984-D0C1-1DAB44BDE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00930" cy="1325563"/>
          </a:xfrm>
        </p:spPr>
        <p:txBody>
          <a:bodyPr anchor="ctr">
            <a:normAutofit/>
          </a:bodyPr>
          <a:lstStyle/>
          <a:p>
            <a:r>
              <a:rPr lang="nl-NL" dirty="0" err="1">
                <a:solidFill>
                  <a:srgbClr val="7030A0"/>
                </a:solidFill>
              </a:rPr>
              <a:t>What</a:t>
            </a:r>
            <a:r>
              <a:rPr lang="nl-NL" dirty="0">
                <a:solidFill>
                  <a:srgbClr val="7030A0"/>
                </a:solidFill>
              </a:rPr>
              <a:t> are golden </a:t>
            </a:r>
            <a:r>
              <a:rPr lang="nl-NL" dirty="0" err="1">
                <a:solidFill>
                  <a:srgbClr val="7030A0"/>
                </a:solidFill>
              </a:rPr>
              <a:t>moments</a:t>
            </a:r>
            <a:r>
              <a:rPr lang="nl-NL" dirty="0">
                <a:solidFill>
                  <a:srgbClr val="7030A0"/>
                </a:solidFill>
              </a:rPr>
              <a:t>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4F6F81D-D4E9-74C9-0C0A-E5420BE4FC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43485"/>
            <a:ext cx="4356000" cy="4133478"/>
          </a:xfrm>
        </p:spPr>
        <p:txBody>
          <a:bodyPr>
            <a:normAutofit/>
          </a:bodyPr>
          <a:lstStyle/>
          <a:p>
            <a:r>
              <a:rPr lang="nl-NL" dirty="0" err="1"/>
              <a:t>Projectwork</a:t>
            </a:r>
            <a:r>
              <a:rPr lang="nl-NL" dirty="0"/>
              <a:t> for </a:t>
            </a:r>
            <a:r>
              <a:rPr lang="nl-NL" dirty="0" err="1"/>
              <a:t>history</a:t>
            </a:r>
            <a:r>
              <a:rPr lang="nl-NL" dirty="0"/>
              <a:t> and </a:t>
            </a:r>
            <a:r>
              <a:rPr lang="nl-NL" dirty="0" err="1"/>
              <a:t>geography</a:t>
            </a:r>
            <a:r>
              <a:rPr lang="en-US" dirty="0"/>
              <a:t>, when he is encouraged to do research and the teacher</a:t>
            </a:r>
            <a:r>
              <a:rPr lang="nl-NL" dirty="0"/>
              <a:t> </a:t>
            </a:r>
            <a:r>
              <a:rPr lang="nl-NL" dirty="0" err="1"/>
              <a:t>allows</a:t>
            </a:r>
            <a:r>
              <a:rPr lang="nl-NL" dirty="0"/>
              <a:t> </a:t>
            </a:r>
            <a:r>
              <a:rPr lang="nl-NL" dirty="0" err="1"/>
              <a:t>him</a:t>
            </a:r>
            <a:r>
              <a:rPr lang="nl-NL" dirty="0"/>
              <a:t> </a:t>
            </a:r>
            <a:r>
              <a:rPr lang="nl-NL" dirty="0" err="1"/>
              <a:t>afterwards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tell</a:t>
            </a:r>
            <a:r>
              <a:rPr lang="nl-NL" dirty="0"/>
              <a:t> </a:t>
            </a:r>
            <a:r>
              <a:rPr lang="nl-NL" dirty="0" err="1"/>
              <a:t>spontaneously</a:t>
            </a:r>
            <a:r>
              <a:rPr lang="nl-NL" dirty="0"/>
              <a:t> </a:t>
            </a:r>
            <a:r>
              <a:rPr lang="nl-NL" dirty="0" err="1"/>
              <a:t>what</a:t>
            </a:r>
            <a:r>
              <a:rPr lang="nl-NL" dirty="0"/>
              <a:t> he has </a:t>
            </a:r>
            <a:r>
              <a:rPr lang="nl-NL" dirty="0" err="1"/>
              <a:t>discovered</a:t>
            </a:r>
            <a:r>
              <a:rPr lang="nl-NL" dirty="0"/>
              <a:t> and </a:t>
            </a:r>
            <a:r>
              <a:rPr lang="nl-NL" dirty="0" err="1"/>
              <a:t>what</a:t>
            </a:r>
            <a:r>
              <a:rPr lang="nl-NL" dirty="0"/>
              <a:t> he </a:t>
            </a:r>
            <a:r>
              <a:rPr lang="nl-NL" dirty="0" err="1"/>
              <a:t>knows</a:t>
            </a:r>
            <a:r>
              <a:rPr lang="nl-NL" dirty="0"/>
              <a:t>.</a:t>
            </a:r>
          </a:p>
          <a:p>
            <a:endParaRPr lang="en-US" dirty="0"/>
          </a:p>
        </p:txBody>
      </p:sp>
      <p:pic>
        <p:nvPicPr>
          <p:cNvPr id="4" name="Picture 2" descr="Pot goud onder de keukenvloer | Kidsweek">
            <a:extLst>
              <a:ext uri="{FF2B5EF4-FFF2-40B4-BE49-F238E27FC236}">
                <a16:creationId xmlns:a16="http://schemas.microsoft.com/office/drawing/2014/main" id="{BFCF71C9-C184-3E0D-54C5-DF1F3C77F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8" r="2489" b="-1"/>
          <a:stretch/>
        </p:blipFill>
        <p:spPr bwMode="auto">
          <a:xfrm>
            <a:off x="5619130" y="2043485"/>
            <a:ext cx="4320000" cy="413347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F9CFA6E-D86F-DD4A-82C3-AEE82BC0F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A9C1E6-1F1A-5702-0C4A-67C7EA918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712F52-FB91-D71B-B72C-F7A0C43B3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t>31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46250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71C04C-C99A-A2EF-4F6E-CC1EBC3D1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are the problems less severe?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BEE200-1469-BE8B-DB1F-671507EB8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086351" cy="4351338"/>
          </a:xfrm>
        </p:spPr>
        <p:txBody>
          <a:bodyPr>
            <a:normAutofit fontScale="77500" lnSpcReduction="20000"/>
          </a:bodyPr>
          <a:lstStyle/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dirty="0"/>
              <a:t>Teacher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 err="1"/>
              <a:t>Visualises</a:t>
            </a:r>
            <a:r>
              <a:rPr lang="en-US" sz="1600" dirty="0"/>
              <a:t> the stages of the learning process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600" dirty="0"/>
              <a:t>Shares </a:t>
            </a:r>
            <a:r>
              <a:rPr lang="nl-NL" sz="1600" dirty="0" err="1"/>
              <a:t>responsibility</a:t>
            </a:r>
            <a:r>
              <a:rPr lang="nl-NL" sz="1600" dirty="0"/>
              <a:t> in </a:t>
            </a:r>
            <a:r>
              <a:rPr lang="nl-NL" sz="1600" dirty="0" err="1"/>
              <a:t>time-management</a:t>
            </a:r>
            <a:endParaRPr lang="nl-NL" sz="1600" dirty="0"/>
          </a:p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dirty="0"/>
              <a:t>Curriculum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Relates to Tommie’s interest either in the subject or the product</a:t>
            </a:r>
            <a:endParaRPr lang="nl-NL" sz="1600" dirty="0"/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600" dirty="0"/>
              <a:t>SMART </a:t>
            </a:r>
            <a:r>
              <a:rPr lang="nl-NL" sz="1600" dirty="0" err="1"/>
              <a:t>educational</a:t>
            </a:r>
            <a:r>
              <a:rPr lang="nl-NL" sz="1600" dirty="0"/>
              <a:t> </a:t>
            </a:r>
            <a:r>
              <a:rPr lang="nl-NL" sz="1600" dirty="0" err="1"/>
              <a:t>objectives</a:t>
            </a:r>
            <a:endParaRPr lang="nl-NL" sz="1600" dirty="0"/>
          </a:p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dirty="0"/>
              <a:t>Learning environment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600" dirty="0" err="1"/>
              <a:t>Structured</a:t>
            </a:r>
            <a:r>
              <a:rPr lang="nl-NL" sz="1600" dirty="0"/>
              <a:t> and </a:t>
            </a:r>
            <a:r>
              <a:rPr lang="nl-NL" sz="1600" dirty="0" err="1"/>
              <a:t>limited</a:t>
            </a:r>
            <a:r>
              <a:rPr lang="nl-NL" sz="1600" dirty="0"/>
              <a:t> stimuli</a:t>
            </a:r>
          </a:p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dirty="0"/>
              <a:t>Peers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600" dirty="0"/>
              <a:t>Value </a:t>
            </a:r>
            <a:r>
              <a:rPr lang="nl-NL" sz="1600" dirty="0" err="1"/>
              <a:t>individual</a:t>
            </a:r>
            <a:r>
              <a:rPr lang="nl-NL" sz="1600" dirty="0"/>
              <a:t> </a:t>
            </a:r>
            <a:r>
              <a:rPr lang="nl-NL" sz="1600" dirty="0" err="1"/>
              <a:t>achievements</a:t>
            </a:r>
            <a:endParaRPr lang="nl-NL" sz="1600" dirty="0"/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600" dirty="0"/>
              <a:t>Little </a:t>
            </a:r>
            <a:r>
              <a:rPr lang="nl-NL" sz="1600" dirty="0" err="1"/>
              <a:t>interaction</a:t>
            </a:r>
            <a:endParaRPr lang="nl-NL" sz="1600" dirty="0"/>
          </a:p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dirty="0"/>
              <a:t>Parents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Help Tommie to set realistic goals</a:t>
            </a:r>
            <a:endParaRPr lang="nl-NL" sz="1600" dirty="0"/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600" dirty="0" err="1"/>
              <a:t>Celebrate</a:t>
            </a:r>
            <a:r>
              <a:rPr lang="nl-NL" sz="1600" dirty="0"/>
              <a:t> </a:t>
            </a:r>
            <a:r>
              <a:rPr lang="nl-NL" sz="1600" dirty="0" err="1"/>
              <a:t>successes</a:t>
            </a:r>
            <a:r>
              <a:rPr lang="nl-NL" sz="1600" dirty="0"/>
              <a:t> </a:t>
            </a:r>
          </a:p>
          <a:p>
            <a:pPr>
              <a:lnSpc>
                <a:spcPct val="120000"/>
              </a:lnSpc>
            </a:pPr>
            <a:endParaRPr lang="nl-NL" dirty="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01D7F121-234A-C555-F4CF-863BFE3091AD}"/>
              </a:ext>
            </a:extLst>
          </p:cNvPr>
          <p:cNvGrpSpPr/>
          <p:nvPr/>
        </p:nvGrpSpPr>
        <p:grpSpPr>
          <a:xfrm>
            <a:off x="6096000" y="1825625"/>
            <a:ext cx="5086352" cy="4289425"/>
            <a:chOff x="275439" y="417222"/>
            <a:chExt cx="6321100" cy="5628668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8D7A901A-B86C-4CCF-A594-7DE6FE815D7E}"/>
                </a:ext>
              </a:extLst>
            </p:cNvPr>
            <p:cNvGrpSpPr/>
            <p:nvPr/>
          </p:nvGrpSpPr>
          <p:grpSpPr>
            <a:xfrm>
              <a:off x="1303731" y="1323203"/>
              <a:ext cx="4261696" cy="3999911"/>
              <a:chOff x="3645605" y="2161658"/>
              <a:chExt cx="4007145" cy="3691992"/>
            </a:xfrm>
          </p:grpSpPr>
          <p:cxnSp>
            <p:nvCxnSpPr>
              <p:cNvPr id="14" name="Rechte verbindingslijn met pijl 13">
                <a:extLst>
                  <a:ext uri="{FF2B5EF4-FFF2-40B4-BE49-F238E27FC236}">
                    <a16:creationId xmlns:a16="http://schemas.microsoft.com/office/drawing/2014/main" id="{21C19392-C978-8278-C86F-6A6826EA10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8300" y="2768267"/>
                <a:ext cx="1635" cy="768258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chte verbindingslijn met pijl 14">
                <a:extLst>
                  <a:ext uri="{FF2B5EF4-FFF2-40B4-BE49-F238E27FC236}">
                    <a16:creationId xmlns:a16="http://schemas.microsoft.com/office/drawing/2014/main" id="{4695E6CE-5110-3933-D0EC-D2A10C4298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199052" y="4765642"/>
                <a:ext cx="545364" cy="578891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chte verbindingslijn met pijl 15">
                <a:extLst>
                  <a:ext uri="{FF2B5EF4-FFF2-40B4-BE49-F238E27FC236}">
                    <a16:creationId xmlns:a16="http://schemas.microsoft.com/office/drawing/2014/main" id="{FB8E92DE-A5F6-5F1E-A05F-0BEEEF093BB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27921" y="4765642"/>
                <a:ext cx="652897" cy="578892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chte verbindingslijn met pijl 16">
                <a:extLst>
                  <a:ext uri="{FF2B5EF4-FFF2-40B4-BE49-F238E27FC236}">
                    <a16:creationId xmlns:a16="http://schemas.microsoft.com/office/drawing/2014/main" id="{533197E6-E45C-9608-327C-B10244D6FD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9900" y="3485517"/>
                <a:ext cx="3148024" cy="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Rechte verbindingslijn met pijl 17">
                <a:extLst>
                  <a:ext uri="{FF2B5EF4-FFF2-40B4-BE49-F238E27FC236}">
                    <a16:creationId xmlns:a16="http://schemas.microsoft.com/office/drawing/2014/main" id="{5B20BB2F-3C6B-B390-5F25-EA5857FBED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27921" y="2768267"/>
                <a:ext cx="1162014" cy="2576266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chte verbindingslijn met pijl 18">
                <a:extLst>
                  <a:ext uri="{FF2B5EF4-FFF2-40B4-BE49-F238E27FC236}">
                    <a16:creationId xmlns:a16="http://schemas.microsoft.com/office/drawing/2014/main" id="{21BE4231-7BD3-9DCA-9F4A-70B4C10E3D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9935" y="2768267"/>
                <a:ext cx="1054481" cy="2576266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chte verbindingslijn met pijl 19">
                <a:extLst>
                  <a:ext uri="{FF2B5EF4-FFF2-40B4-BE49-F238E27FC236}">
                    <a16:creationId xmlns:a16="http://schemas.microsoft.com/office/drawing/2014/main" id="{C266A37E-DE87-83CD-4419-150CFD4687F9}"/>
                  </a:ext>
                </a:extLst>
              </p:cNvPr>
              <p:cNvCxnSpPr>
                <a:cxnSpLocks/>
                <a:stCxn id="7" idx="6"/>
              </p:cNvCxnSpPr>
              <p:nvPr/>
            </p:nvCxnSpPr>
            <p:spPr>
              <a:xfrm>
                <a:off x="4032722" y="3527828"/>
                <a:ext cx="2711695" cy="1816705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chte verbindingslijn met pijl 20">
                <a:extLst>
                  <a:ext uri="{FF2B5EF4-FFF2-40B4-BE49-F238E27FC236}">
                    <a16:creationId xmlns:a16="http://schemas.microsoft.com/office/drawing/2014/main" id="{A79C07CA-A1C2-8004-85A4-18438EEDB2C0}"/>
                  </a:ext>
                </a:extLst>
              </p:cNvPr>
              <p:cNvCxnSpPr>
                <a:cxnSpLocks/>
                <a:stCxn id="6" idx="2"/>
              </p:cNvCxnSpPr>
              <p:nvPr/>
            </p:nvCxnSpPr>
            <p:spPr>
              <a:xfrm flipH="1">
                <a:off x="4527921" y="3535967"/>
                <a:ext cx="2740364" cy="1808565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chte verbindingslijn met pijl 21">
                <a:extLst>
                  <a:ext uri="{FF2B5EF4-FFF2-40B4-BE49-F238E27FC236}">
                    <a16:creationId xmlns:a16="http://schemas.microsoft.com/office/drawing/2014/main" id="{80F14356-E886-65C1-78E7-2B865D7A086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45605" y="2161658"/>
                <a:ext cx="1291222" cy="72000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chte verbindingslijn met pijl 22">
                <a:extLst>
                  <a:ext uri="{FF2B5EF4-FFF2-40B4-BE49-F238E27FC236}">
                    <a16:creationId xmlns:a16="http://schemas.microsoft.com/office/drawing/2014/main" id="{93303415-5852-1942-9D64-2069F79043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5295" y="2173773"/>
                <a:ext cx="1242815" cy="71725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Rechte verbindingslijn met pijl 23">
                <a:extLst>
                  <a:ext uri="{FF2B5EF4-FFF2-40B4-BE49-F238E27FC236}">
                    <a16:creationId xmlns:a16="http://schemas.microsoft.com/office/drawing/2014/main" id="{1EB66C79-0538-F46B-82B8-57ECD2F62A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8713" y="4208267"/>
                <a:ext cx="340200" cy="925383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Rechte verbindingslijn met pijl 24">
                <a:extLst>
                  <a:ext uri="{FF2B5EF4-FFF2-40B4-BE49-F238E27FC236}">
                    <a16:creationId xmlns:a16="http://schemas.microsoft.com/office/drawing/2014/main" id="{FEF85B9A-865D-8496-2510-9A89C63BE6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53533" y="4205517"/>
                <a:ext cx="399217" cy="928133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chte verbindingslijn met pijl 25">
                <a:extLst>
                  <a:ext uri="{FF2B5EF4-FFF2-40B4-BE49-F238E27FC236}">
                    <a16:creationId xmlns:a16="http://schemas.microsoft.com/office/drawing/2014/main" id="{6A9E207F-8202-2A2F-9547-F375A071CB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8759" y="5853650"/>
                <a:ext cx="1794774" cy="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C1ECDBB0-C09C-9A6A-6F16-18604F563506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89" t="2221" r="8611" b="5324"/>
            <a:stretch/>
          </p:blipFill>
          <p:spPr>
            <a:xfrm>
              <a:off x="5156539" y="2092132"/>
              <a:ext cx="1440000" cy="1440000"/>
            </a:xfrm>
            <a:prstGeom prst="ellipse">
              <a:avLst/>
            </a:prstGeom>
            <a:ln w="57150" cap="rnd">
              <a:solidFill>
                <a:schemeClr val="bg1">
                  <a:lumMod val="95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7" name="Picture 4" descr="Afbeeldingsresultaat voor ouders">
              <a:extLst>
                <a:ext uri="{FF2B5EF4-FFF2-40B4-BE49-F238E27FC236}">
                  <a16:creationId xmlns:a16="http://schemas.microsoft.com/office/drawing/2014/main" id="{F4743E46-34FE-A467-9970-2A797C6553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5" r="12692" b="51608"/>
            <a:stretch/>
          </p:blipFill>
          <p:spPr bwMode="auto">
            <a:xfrm>
              <a:off x="275439" y="2083314"/>
              <a:ext cx="1440000" cy="1440000"/>
            </a:xfrm>
            <a:prstGeom prst="ellipse">
              <a:avLst/>
            </a:prstGeom>
            <a:ln w="57150" cap="rnd">
              <a:solidFill>
                <a:schemeClr val="bg1">
                  <a:lumMod val="95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Tijdelijke aanduiding voor inhoud 11" descr="Afbeelding met persoon, binnen, man, muur&#10;&#10;Beschrijving is gegenereerd met zeer hoge betrouwbaarheid">
              <a:extLst>
                <a:ext uri="{FF2B5EF4-FFF2-40B4-BE49-F238E27FC236}">
                  <a16:creationId xmlns:a16="http://schemas.microsoft.com/office/drawing/2014/main" id="{2455C6DE-EDBF-D34C-0991-992776DD1B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09" t="6771" r="51591" b="44820"/>
            <a:stretch/>
          </p:blipFill>
          <p:spPr>
            <a:xfrm>
              <a:off x="2771879" y="417222"/>
              <a:ext cx="1440000" cy="1440000"/>
            </a:xfrm>
            <a:prstGeom prst="ellipse">
              <a:avLst/>
            </a:prstGeom>
            <a:ln w="63500" cap="rnd">
              <a:solidFill>
                <a:schemeClr val="bg1">
                  <a:lumMod val="95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9" name="Afbeelding 8" descr="Afbeelding met persoon, zitten, kind, lucht&#10;&#10;Beschrijving is gegenereerd met zeer hoge betrouwbaarheid">
              <a:extLst>
                <a:ext uri="{FF2B5EF4-FFF2-40B4-BE49-F238E27FC236}">
                  <a16:creationId xmlns:a16="http://schemas.microsoft.com/office/drawing/2014/main" id="{D7DB40CF-D69B-3990-7F40-DA80FB231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89" t="7227" r="22157"/>
            <a:stretch/>
          </p:blipFill>
          <p:spPr>
            <a:xfrm>
              <a:off x="995439" y="4574528"/>
              <a:ext cx="1440000" cy="1354479"/>
            </a:xfrm>
            <a:prstGeom prst="ellipse">
              <a:avLst/>
            </a:prstGeom>
            <a:ln w="63500" cap="rnd">
              <a:solidFill>
                <a:schemeClr val="bg1">
                  <a:lumMod val="95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0" name="Afbeelding 9" descr="Afbeelding met vloer, binnen, muur, tafel&#10;&#10;Beschrijving is gegenereerd met zeer hoge betrouwbaarheid">
              <a:extLst>
                <a:ext uri="{FF2B5EF4-FFF2-40B4-BE49-F238E27FC236}">
                  <a16:creationId xmlns:a16="http://schemas.microsoft.com/office/drawing/2014/main" id="{4FE12172-CB10-7FBA-AC56-A6ED924457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80" t="15504" r="17358" b="16413"/>
            <a:stretch/>
          </p:blipFill>
          <p:spPr>
            <a:xfrm>
              <a:off x="4436539" y="4605890"/>
              <a:ext cx="1440000" cy="1440000"/>
            </a:xfrm>
            <a:prstGeom prst="ellipse">
              <a:avLst/>
            </a:prstGeom>
            <a:ln w="63500" cap="rnd">
              <a:solidFill>
                <a:schemeClr val="bg1">
                  <a:lumMod val="95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1" name="Tijdelijke aanduiding voor inhoud 4">
              <a:extLst>
                <a:ext uri="{FF2B5EF4-FFF2-40B4-BE49-F238E27FC236}">
                  <a16:creationId xmlns:a16="http://schemas.microsoft.com/office/drawing/2014/main" id="{98728AAE-CCC5-0958-1865-1733048509B8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21" t="7793" r="24465" b="27921"/>
            <a:stretch/>
          </p:blipFill>
          <p:spPr>
            <a:xfrm>
              <a:off x="2756187" y="2849133"/>
              <a:ext cx="1440000" cy="1440000"/>
            </a:xfrm>
            <a:prstGeom prst="ellipse">
              <a:avLst/>
            </a:prstGeom>
            <a:ln w="63500" cap="rnd">
              <a:solidFill>
                <a:schemeClr val="bg1">
                  <a:lumMod val="95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cxnSp>
          <p:nvCxnSpPr>
            <p:cNvPr id="12" name="Rechte verbindingslijn met pijl 11">
              <a:extLst>
                <a:ext uri="{FF2B5EF4-FFF2-40B4-BE49-F238E27FC236}">
                  <a16:creationId xmlns:a16="http://schemas.microsoft.com/office/drawing/2014/main" id="{240E0F99-B58C-72FD-74E8-EB0B73A39832}"/>
                </a:ext>
              </a:extLst>
            </p:cNvPr>
            <p:cNvCxnSpPr>
              <a:stCxn id="6" idx="2"/>
            </p:cNvCxnSpPr>
            <p:nvPr/>
          </p:nvCxnSpPr>
          <p:spPr>
            <a:xfrm flipH="1">
              <a:off x="4038600" y="2812132"/>
              <a:ext cx="1117939" cy="277909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echte verbindingslijn met pijl 12">
              <a:extLst>
                <a:ext uri="{FF2B5EF4-FFF2-40B4-BE49-F238E27FC236}">
                  <a16:creationId xmlns:a16="http://schemas.microsoft.com/office/drawing/2014/main" id="{85FAA034-5C99-F75D-7945-4BB8CE9FCAC3}"/>
                </a:ext>
              </a:extLst>
            </p:cNvPr>
            <p:cNvCxnSpPr>
              <a:stCxn id="11" idx="1"/>
              <a:endCxn id="7" idx="6"/>
            </p:cNvCxnSpPr>
            <p:nvPr/>
          </p:nvCxnSpPr>
          <p:spPr>
            <a:xfrm flipH="1" flipV="1">
              <a:off x="1715439" y="2803314"/>
              <a:ext cx="1251631" cy="256702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jdelijke aanduiding voor datum 26">
            <a:extLst>
              <a:ext uri="{FF2B5EF4-FFF2-40B4-BE49-F238E27FC236}">
                <a16:creationId xmlns:a16="http://schemas.microsoft.com/office/drawing/2014/main" id="{143B72DA-91B5-C828-CC64-3A52E78EA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28" name="Tijdelijke aanduiding voor voettekst 27">
            <a:extLst>
              <a:ext uri="{FF2B5EF4-FFF2-40B4-BE49-F238E27FC236}">
                <a16:creationId xmlns:a16="http://schemas.microsoft.com/office/drawing/2014/main" id="{24609576-AC45-D680-9F62-7B0294724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29" name="Tijdelijke aanduiding voor dianummer 28">
            <a:extLst>
              <a:ext uri="{FF2B5EF4-FFF2-40B4-BE49-F238E27FC236}">
                <a16:creationId xmlns:a16="http://schemas.microsoft.com/office/drawing/2014/main" id="{556FBACA-0A04-AD52-EDE6-188A405D9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pPr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31804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DC7D167-FEC3-1C9C-EB2A-42D1374AE7C4}"/>
              </a:ext>
            </a:extLst>
          </p:cNvPr>
          <p:cNvSpPr/>
          <p:nvPr/>
        </p:nvSpPr>
        <p:spPr>
          <a:xfrm>
            <a:off x="5619130" y="2043484"/>
            <a:ext cx="4356000" cy="4133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EA75AEC-2C11-56EF-C892-8C7E93FDD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00930" cy="1325563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The ideal situation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BA1E369-5CD6-D69C-7B24-FFBF2F97ED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43485"/>
            <a:ext cx="4356000" cy="4133478"/>
          </a:xfrm>
        </p:spPr>
        <p:txBody>
          <a:bodyPr/>
          <a:lstStyle/>
          <a:p>
            <a:r>
              <a:rPr lang="nl-NL" sz="2400" dirty="0"/>
              <a:t>Tommie </a:t>
            </a:r>
            <a:r>
              <a:rPr lang="nl-NL" dirty="0" err="1"/>
              <a:t>regulates</a:t>
            </a:r>
            <a:r>
              <a:rPr lang="nl-NL" dirty="0"/>
              <a:t> his </a:t>
            </a:r>
            <a:r>
              <a:rPr lang="nl-NL" dirty="0" err="1"/>
              <a:t>emotions</a:t>
            </a:r>
            <a:r>
              <a:rPr lang="nl-NL" dirty="0"/>
              <a:t> </a:t>
            </a:r>
            <a:r>
              <a:rPr lang="nl-NL" dirty="0" err="1"/>
              <a:t>during</a:t>
            </a:r>
            <a:r>
              <a:rPr lang="nl-NL" dirty="0"/>
              <a:t> </a:t>
            </a:r>
            <a:r>
              <a:rPr lang="nl-NL" dirty="0" err="1"/>
              <a:t>learning</a:t>
            </a:r>
            <a:r>
              <a:rPr lang="nl-NL" dirty="0"/>
              <a:t> </a:t>
            </a:r>
            <a:r>
              <a:rPr lang="nl-NL" dirty="0" err="1"/>
              <a:t>processes</a:t>
            </a:r>
            <a:endParaRPr lang="nl-NL" sz="2400" dirty="0"/>
          </a:p>
          <a:p>
            <a:r>
              <a:rPr lang="nl-NL" sz="2400" dirty="0"/>
              <a:t>Tommie </a:t>
            </a:r>
            <a:r>
              <a:rPr lang="nl-NL" dirty="0"/>
              <a:t>finishes his </a:t>
            </a:r>
            <a:r>
              <a:rPr lang="nl-NL" dirty="0" err="1"/>
              <a:t>assignments</a:t>
            </a:r>
            <a:r>
              <a:rPr lang="nl-NL" dirty="0"/>
              <a:t> </a:t>
            </a:r>
            <a:r>
              <a:rPr lang="nl-NL" dirty="0" err="1"/>
              <a:t>before</a:t>
            </a:r>
            <a:r>
              <a:rPr lang="nl-NL" dirty="0"/>
              <a:t> or on </a:t>
            </a:r>
            <a:r>
              <a:rPr lang="nl-NL" dirty="0" err="1"/>
              <a:t>the</a:t>
            </a:r>
            <a:r>
              <a:rPr lang="nl-NL" dirty="0"/>
              <a:t> deadline</a:t>
            </a:r>
            <a:endParaRPr lang="nl-NL" sz="2400" dirty="0"/>
          </a:p>
          <a:p>
            <a:endParaRPr lang="en-US" dirty="0"/>
          </a:p>
        </p:txBody>
      </p:sp>
      <p:pic>
        <p:nvPicPr>
          <p:cNvPr id="4" name="Picture 2" descr="Hiep hiep hoera!">
            <a:extLst>
              <a:ext uri="{FF2B5EF4-FFF2-40B4-BE49-F238E27FC236}">
                <a16:creationId xmlns:a16="http://schemas.microsoft.com/office/drawing/2014/main" id="{43B431BE-2095-A8DA-2D43-071F295B8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9130" y="2881133"/>
            <a:ext cx="4320000" cy="245818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9140CFA-3B7C-67D4-ECA4-1EC23016C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7DA67AB-E2FD-F57D-A547-0B306B60E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4AD9A2-36E0-E7AA-68DC-5BAEF0DFA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t>33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87224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EF63D4-3355-8E5F-5AED-1778F32EB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7030A0"/>
                </a:solidFill>
              </a:rPr>
              <a:t>The </a:t>
            </a:r>
            <a:r>
              <a:rPr lang="nl-NL" dirty="0" err="1">
                <a:solidFill>
                  <a:srgbClr val="7030A0"/>
                </a:solidFill>
              </a:rPr>
              <a:t>current</a:t>
            </a:r>
            <a:r>
              <a:rPr lang="nl-NL" dirty="0">
                <a:solidFill>
                  <a:srgbClr val="7030A0"/>
                </a:solidFill>
              </a:rPr>
              <a:t> </a:t>
            </a:r>
            <a:r>
              <a:rPr lang="nl-NL" dirty="0" err="1">
                <a:solidFill>
                  <a:srgbClr val="7030A0"/>
                </a:solidFill>
              </a:rPr>
              <a:t>situation</a:t>
            </a:r>
            <a:endParaRPr lang="nl-NL" dirty="0">
              <a:solidFill>
                <a:srgbClr val="7030A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C939B8-870E-A362-EAE4-61B7DFBCAB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43485"/>
            <a:ext cx="6986047" cy="4133478"/>
          </a:xfrm>
        </p:spPr>
        <p:txBody>
          <a:bodyPr>
            <a:normAutofit/>
          </a:bodyPr>
          <a:lstStyle/>
          <a:p>
            <a:r>
              <a:rPr lang="nl-NL" dirty="0"/>
              <a:t>Scores </a:t>
            </a:r>
            <a:r>
              <a:rPr lang="nl-NL" dirty="0" err="1"/>
              <a:t>already</a:t>
            </a:r>
            <a:r>
              <a:rPr lang="nl-NL" dirty="0"/>
              <a:t> a ‘</a:t>
            </a:r>
            <a:r>
              <a:rPr lang="nl-NL" dirty="0" err="1"/>
              <a:t>four</a:t>
            </a:r>
            <a:r>
              <a:rPr lang="nl-NL" dirty="0"/>
              <a:t>’ </a:t>
            </a:r>
            <a:r>
              <a:rPr lang="nl-NL" dirty="0" err="1"/>
              <a:t>because</a:t>
            </a:r>
            <a:endParaRPr lang="nl-NL" dirty="0"/>
          </a:p>
          <a:p>
            <a:pPr lvl="1"/>
            <a:r>
              <a:rPr lang="nl-NL" dirty="0"/>
              <a:t>The teacher has a </a:t>
            </a:r>
            <a:r>
              <a:rPr lang="nl-NL" dirty="0" err="1"/>
              <a:t>good</a:t>
            </a:r>
            <a:r>
              <a:rPr lang="nl-NL" dirty="0"/>
              <a:t> </a:t>
            </a:r>
            <a:r>
              <a:rPr lang="nl-NL" dirty="0" err="1"/>
              <a:t>pedagogical</a:t>
            </a:r>
            <a:r>
              <a:rPr lang="nl-NL" dirty="0"/>
              <a:t> </a:t>
            </a:r>
            <a:r>
              <a:rPr lang="nl-NL" dirty="0" err="1"/>
              <a:t>relation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Tommie</a:t>
            </a:r>
          </a:p>
          <a:p>
            <a:pPr lvl="1"/>
            <a:r>
              <a:rPr lang="nl-NL" dirty="0" err="1"/>
              <a:t>There</a:t>
            </a:r>
            <a:r>
              <a:rPr lang="nl-NL" dirty="0"/>
              <a:t> are </a:t>
            </a:r>
            <a:r>
              <a:rPr lang="nl-NL" dirty="0" err="1"/>
              <a:t>opportunities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match </a:t>
            </a:r>
            <a:r>
              <a:rPr lang="nl-NL" dirty="0" err="1"/>
              <a:t>the</a:t>
            </a:r>
            <a:r>
              <a:rPr lang="nl-NL" dirty="0"/>
              <a:t> curriculum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Tommie’s</a:t>
            </a:r>
            <a:endParaRPr lang="nl-NL" dirty="0"/>
          </a:p>
          <a:p>
            <a:pPr lvl="1"/>
            <a:r>
              <a:rPr lang="nl-NL" dirty="0"/>
              <a:t>Tommie has a </a:t>
            </a:r>
            <a:r>
              <a:rPr lang="nl-NL" dirty="0" err="1"/>
              <a:t>favourite</a:t>
            </a:r>
            <a:r>
              <a:rPr lang="nl-NL" dirty="0"/>
              <a:t> </a:t>
            </a:r>
            <a:r>
              <a:rPr lang="nl-NL" dirty="0" err="1"/>
              <a:t>workspot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classroom</a:t>
            </a:r>
          </a:p>
          <a:p>
            <a:pPr lvl="1"/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children</a:t>
            </a:r>
            <a:r>
              <a:rPr lang="nl-NL" dirty="0"/>
              <a:t> like Tommie</a:t>
            </a:r>
          </a:p>
          <a:p>
            <a:pPr lvl="1"/>
            <a:r>
              <a:rPr lang="nl-NL" dirty="0" err="1"/>
              <a:t>Tommie’s</a:t>
            </a:r>
            <a:r>
              <a:rPr lang="nl-NL" dirty="0"/>
              <a:t> </a:t>
            </a:r>
            <a:r>
              <a:rPr lang="nl-NL" dirty="0" err="1"/>
              <a:t>parents</a:t>
            </a:r>
            <a:r>
              <a:rPr lang="nl-NL" dirty="0"/>
              <a:t> have a </a:t>
            </a:r>
            <a:r>
              <a:rPr lang="nl-NL" dirty="0" err="1"/>
              <a:t>good</a:t>
            </a:r>
            <a:r>
              <a:rPr lang="nl-NL" dirty="0"/>
              <a:t> </a:t>
            </a:r>
            <a:r>
              <a:rPr lang="nl-NL" dirty="0" err="1"/>
              <a:t>balance</a:t>
            </a:r>
            <a:r>
              <a:rPr lang="nl-NL" dirty="0"/>
              <a:t> </a:t>
            </a:r>
            <a:r>
              <a:rPr lang="nl-NL" dirty="0" err="1"/>
              <a:t>between</a:t>
            </a:r>
            <a:r>
              <a:rPr lang="nl-NL" dirty="0"/>
              <a:t> </a:t>
            </a:r>
            <a:r>
              <a:rPr lang="nl-NL" dirty="0" err="1"/>
              <a:t>letting</a:t>
            </a:r>
            <a:r>
              <a:rPr lang="nl-NL" dirty="0"/>
              <a:t> go and </a:t>
            </a:r>
            <a:r>
              <a:rPr lang="nl-NL" dirty="0" err="1"/>
              <a:t>protecting</a:t>
            </a:r>
            <a:r>
              <a:rPr lang="nl-NL" dirty="0"/>
              <a:t> </a:t>
            </a:r>
            <a:r>
              <a:rPr lang="nl-NL" dirty="0" err="1"/>
              <a:t>their</a:t>
            </a:r>
            <a:r>
              <a:rPr lang="nl-NL" dirty="0"/>
              <a:t> </a:t>
            </a:r>
            <a:r>
              <a:rPr lang="nl-NL" dirty="0" err="1"/>
              <a:t>son</a:t>
            </a:r>
            <a:r>
              <a:rPr lang="nl-NL" dirty="0"/>
              <a:t>.</a:t>
            </a:r>
          </a:p>
        </p:txBody>
      </p:sp>
      <p:pic>
        <p:nvPicPr>
          <p:cNvPr id="5" name="Picture 8" descr="Motivatieborden voor kinderen">
            <a:extLst>
              <a:ext uri="{FF2B5EF4-FFF2-40B4-BE49-F238E27FC236}">
                <a16:creationId xmlns:a16="http://schemas.microsoft.com/office/drawing/2014/main" id="{2FCFA41B-C4B7-8C21-13BF-30BDC381E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862" y="2300230"/>
            <a:ext cx="1713811" cy="342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412E77-DF5B-BAD8-DC04-ACE4336E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E4F592C-2212-E948-60B0-66026FD80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78AC4F9-4E26-BD7A-2669-2A210FFE5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t>34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27102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EF6636-692C-45C6-24F9-42660C365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7030A0"/>
                </a:solidFill>
              </a:rPr>
              <a:t>The </a:t>
            </a:r>
            <a:r>
              <a:rPr lang="nl-NL" dirty="0" err="1">
                <a:solidFill>
                  <a:srgbClr val="7030A0"/>
                </a:solidFill>
              </a:rPr>
              <a:t>smallest</a:t>
            </a:r>
            <a:r>
              <a:rPr lang="nl-NL" dirty="0">
                <a:solidFill>
                  <a:srgbClr val="7030A0"/>
                </a:solidFill>
              </a:rPr>
              <a:t> step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6C073F-6ED8-0712-1167-984314F37D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43485"/>
            <a:ext cx="7127450" cy="4133478"/>
          </a:xfrm>
        </p:spPr>
        <p:txBody>
          <a:bodyPr>
            <a:normAutofit/>
          </a:bodyPr>
          <a:lstStyle/>
          <a:p>
            <a:r>
              <a:rPr lang="nl-NL" dirty="0"/>
              <a:t>“</a:t>
            </a:r>
            <a:r>
              <a:rPr lang="nl-NL" dirty="0" err="1"/>
              <a:t>four”becomes</a:t>
            </a:r>
            <a:r>
              <a:rPr lang="nl-NL" dirty="0"/>
              <a:t> “</a:t>
            </a:r>
            <a:r>
              <a:rPr lang="nl-NL" dirty="0" err="1"/>
              <a:t>five”if</a:t>
            </a:r>
            <a:endParaRPr lang="nl-NL" dirty="0"/>
          </a:p>
          <a:p>
            <a:pPr lvl="1"/>
            <a:r>
              <a:rPr lang="nl-NL" dirty="0"/>
              <a:t>Tommie </a:t>
            </a:r>
            <a:r>
              <a:rPr lang="nl-NL" dirty="0" err="1"/>
              <a:t>develops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understanding</a:t>
            </a:r>
            <a:r>
              <a:rPr lang="nl-NL" dirty="0"/>
              <a:t> of time</a:t>
            </a:r>
          </a:p>
          <a:p>
            <a:pPr lvl="1"/>
            <a:r>
              <a:rPr lang="nl-NL" dirty="0"/>
              <a:t>One </a:t>
            </a:r>
            <a:r>
              <a:rPr lang="nl-NL" dirty="0" err="1"/>
              <a:t>less</a:t>
            </a:r>
            <a:r>
              <a:rPr lang="nl-NL" dirty="0"/>
              <a:t> meltdown per </a:t>
            </a:r>
            <a:r>
              <a:rPr lang="nl-NL" dirty="0" err="1"/>
              <a:t>day</a:t>
            </a:r>
            <a:endParaRPr lang="nl-NL" dirty="0"/>
          </a:p>
          <a:p>
            <a:pPr lvl="1"/>
            <a:r>
              <a:rPr lang="nl-NL" dirty="0"/>
              <a:t>Tommie </a:t>
            </a:r>
            <a:r>
              <a:rPr lang="nl-NL" dirty="0" err="1"/>
              <a:t>uses</a:t>
            </a:r>
            <a:r>
              <a:rPr lang="nl-NL" dirty="0"/>
              <a:t> a time-in spot </a:t>
            </a:r>
            <a:r>
              <a:rPr lang="nl-NL" dirty="0" err="1"/>
              <a:t>before</a:t>
            </a:r>
            <a:r>
              <a:rPr lang="nl-NL" dirty="0"/>
              <a:t> a meltdown</a:t>
            </a:r>
          </a:p>
          <a:p>
            <a:pPr lvl="1"/>
            <a:r>
              <a:rPr lang="nl-NL" dirty="0"/>
              <a:t>Tommie finishes at </a:t>
            </a:r>
            <a:r>
              <a:rPr lang="nl-NL" dirty="0" err="1"/>
              <a:t>least</a:t>
            </a:r>
            <a:r>
              <a:rPr lang="nl-NL" dirty="0"/>
              <a:t> 1 </a:t>
            </a:r>
            <a:r>
              <a:rPr lang="nl-NL" dirty="0" err="1"/>
              <a:t>assignment</a:t>
            </a:r>
            <a:r>
              <a:rPr lang="nl-NL" dirty="0"/>
              <a:t> per </a:t>
            </a:r>
            <a:r>
              <a:rPr lang="nl-NL" dirty="0" err="1"/>
              <a:t>day</a:t>
            </a:r>
            <a:endParaRPr lang="nl-NL" dirty="0"/>
          </a:p>
          <a:p>
            <a:pPr lvl="1"/>
            <a:r>
              <a:rPr lang="nl-NL" dirty="0" err="1"/>
              <a:t>Once</a:t>
            </a:r>
            <a:r>
              <a:rPr lang="nl-NL" dirty="0"/>
              <a:t> he </a:t>
            </a:r>
            <a:r>
              <a:rPr lang="nl-NL" dirty="0" err="1"/>
              <a:t>doesn’t</a:t>
            </a:r>
            <a:r>
              <a:rPr lang="nl-NL" dirty="0"/>
              <a:t> </a:t>
            </a:r>
            <a:r>
              <a:rPr lang="nl-NL" dirty="0" err="1"/>
              <a:t>see</a:t>
            </a:r>
            <a:r>
              <a:rPr lang="nl-NL" dirty="0"/>
              <a:t> </a:t>
            </a:r>
            <a:r>
              <a:rPr lang="nl-NL" dirty="0" err="1"/>
              <a:t>every</a:t>
            </a:r>
            <a:r>
              <a:rPr lang="nl-NL" dirty="0"/>
              <a:t> </a:t>
            </a:r>
            <a:r>
              <a:rPr lang="nl-NL" dirty="0" err="1"/>
              <a:t>assignment</a:t>
            </a:r>
            <a:r>
              <a:rPr lang="nl-NL" dirty="0"/>
              <a:t> as a </a:t>
            </a:r>
            <a:r>
              <a:rPr lang="nl-NL" dirty="0" err="1"/>
              <a:t>competition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others</a:t>
            </a:r>
            <a:endParaRPr lang="nl-NL" dirty="0"/>
          </a:p>
          <a:p>
            <a:pPr lvl="1"/>
            <a:r>
              <a:rPr lang="nl-NL" dirty="0" err="1"/>
              <a:t>If</a:t>
            </a:r>
            <a:r>
              <a:rPr lang="nl-NL" dirty="0"/>
              <a:t> we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see</a:t>
            </a:r>
            <a:r>
              <a:rPr lang="nl-NL" dirty="0"/>
              <a:t> baby steps as </a:t>
            </a:r>
            <a:r>
              <a:rPr lang="nl-NL" dirty="0" err="1"/>
              <a:t>success</a:t>
            </a:r>
            <a:r>
              <a:rPr lang="nl-NL" dirty="0"/>
              <a:t> and </a:t>
            </a:r>
            <a:r>
              <a:rPr lang="nl-NL" dirty="0" err="1"/>
              <a:t>progress</a:t>
            </a:r>
            <a:endParaRPr lang="nl-NL" dirty="0"/>
          </a:p>
          <a:p>
            <a:endParaRPr lang="nl-NL" dirty="0"/>
          </a:p>
        </p:txBody>
      </p:sp>
      <p:pic>
        <p:nvPicPr>
          <p:cNvPr id="5" name="Picture 8" descr="Motivatieborden voor kinderen">
            <a:extLst>
              <a:ext uri="{FF2B5EF4-FFF2-40B4-BE49-F238E27FC236}">
                <a16:creationId xmlns:a16="http://schemas.microsoft.com/office/drawing/2014/main" id="{2A00E10D-9975-1C05-3C78-A7AEC80B5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862" y="2300230"/>
            <a:ext cx="1713811" cy="342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507009-8E41-CC0A-93F3-D64D1A091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B6BA6C0-BCF2-3C13-C8FD-A81A09DB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E947F27-F51D-90D1-67B3-0771E3439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t>35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38128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97FB30-CDE3-69E8-211A-E77A9F2A4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00930" cy="1325563"/>
          </a:xfrm>
        </p:spPr>
        <p:txBody>
          <a:bodyPr anchor="ctr">
            <a:normAutofit/>
          </a:bodyPr>
          <a:lstStyle/>
          <a:p>
            <a:r>
              <a:rPr lang="nl-NL" dirty="0">
                <a:solidFill>
                  <a:srgbClr val="7030A0"/>
                </a:solidFill>
              </a:rPr>
              <a:t>Golden </a:t>
            </a:r>
            <a:r>
              <a:rPr lang="nl-NL" dirty="0" err="1">
                <a:solidFill>
                  <a:srgbClr val="7030A0"/>
                </a:solidFill>
              </a:rPr>
              <a:t>sentences</a:t>
            </a:r>
            <a:r>
              <a:rPr lang="nl-NL" dirty="0">
                <a:solidFill>
                  <a:srgbClr val="7030A0"/>
                </a:solidFill>
              </a:rPr>
              <a:t> </a:t>
            </a:r>
            <a:r>
              <a:rPr lang="nl-NL" dirty="0" err="1">
                <a:solidFill>
                  <a:srgbClr val="7030A0"/>
                </a:solidFill>
              </a:rPr>
              <a:t>creating</a:t>
            </a:r>
            <a:r>
              <a:rPr lang="nl-NL" dirty="0">
                <a:solidFill>
                  <a:srgbClr val="7030A0"/>
                </a:solidFill>
              </a:rPr>
              <a:t> a </a:t>
            </a:r>
            <a:r>
              <a:rPr lang="nl-NL" dirty="0" err="1">
                <a:solidFill>
                  <a:srgbClr val="7030A0"/>
                </a:solidFill>
              </a:rPr>
              <a:t>book</a:t>
            </a:r>
            <a:r>
              <a:rPr lang="nl-NL" dirty="0">
                <a:solidFill>
                  <a:srgbClr val="7030A0"/>
                </a:solidFill>
              </a:rPr>
              <a:t> of </a:t>
            </a:r>
            <a:r>
              <a:rPr lang="nl-NL" dirty="0" err="1">
                <a:solidFill>
                  <a:srgbClr val="7030A0"/>
                </a:solidFill>
              </a:rPr>
              <a:t>wisdom</a:t>
            </a:r>
            <a:endParaRPr lang="nl-NL" dirty="0">
              <a:solidFill>
                <a:srgbClr val="7030A0"/>
              </a:solidFill>
            </a:endParaRPr>
          </a:p>
        </p:txBody>
      </p:sp>
      <p:pic>
        <p:nvPicPr>
          <p:cNvPr id="5" name="Tijdelijke aanduiding voor inhoud 4" descr="Afbeelding met kantoorartikelen&#10;&#10;Beschrijving is gegenereerd met hoge betrouwbaarheid">
            <a:extLst>
              <a:ext uri="{FF2B5EF4-FFF2-40B4-BE49-F238E27FC236}">
                <a16:creationId xmlns:a16="http://schemas.microsoft.com/office/drawing/2014/main" id="{E3187BBD-3652-B1F7-FB05-785DFE5CBA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40" b="95228" l="9970" r="89970">
                        <a14:foregroundMark x1="43951" y1="4827" x2="43951" y2="4827"/>
                        <a14:foregroundMark x1="43951" y1="6199" x2="43951" y2="6199"/>
                        <a14:foregroundMark x1="49848" y1="3840" x2="49848" y2="3840"/>
                        <a14:foregroundMark x1="49422" y1="3840" x2="50274" y2="3840"/>
                        <a14:foregroundMark x1="56839" y1="79210" x2="56839" y2="79210"/>
                        <a14:foregroundMark x1="56657" y1="79210" x2="52705" y2="95228"/>
                        <a14:foregroundMark x1="44620" y1="74109" x2="44620" y2="74109"/>
                        <a14:foregroundMark x1="46809" y1="73505" x2="46809" y2="73505"/>
                        <a14:foregroundMark x1="67781" y1="60505" x2="67781" y2="60505"/>
                        <a14:foregroundMark x1="72584" y1="65222" x2="72584" y2="65222"/>
                        <a14:foregroundMark x1="41520" y1="83982" x2="41520" y2="83982"/>
                        <a14:backgroundMark x1="61641" y1="67965" x2="61641" y2="67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4" b="14357"/>
          <a:stretch/>
        </p:blipFill>
        <p:spPr>
          <a:xfrm>
            <a:off x="400050" y="2043485"/>
            <a:ext cx="4356000" cy="4133478"/>
          </a:xfrm>
          <a:prstGeom prst="rect">
            <a:avLst/>
          </a:prstGeom>
          <a:noFill/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C51C545-0EFB-0D5B-F9DC-6911D6E15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8700" y="2043485"/>
            <a:ext cx="5095875" cy="4133478"/>
          </a:xfrm>
        </p:spPr>
        <p:txBody>
          <a:bodyPr>
            <a:normAutofit/>
          </a:bodyPr>
          <a:lstStyle/>
          <a:p>
            <a:r>
              <a:rPr lang="nl-NL" sz="1800" dirty="0"/>
              <a:t>We </a:t>
            </a:r>
            <a:r>
              <a:rPr lang="nl-NL" sz="1800" dirty="0" err="1"/>
              <a:t>think</a:t>
            </a:r>
            <a:r>
              <a:rPr lang="nl-NL" sz="1800" dirty="0"/>
              <a:t> </a:t>
            </a:r>
            <a:r>
              <a:rPr lang="nl-NL" sz="1800" dirty="0" err="1"/>
              <a:t>that</a:t>
            </a:r>
            <a:r>
              <a:rPr lang="nl-NL" sz="1800" dirty="0"/>
              <a:t> </a:t>
            </a:r>
            <a:r>
              <a:rPr lang="nl-NL" sz="1800" dirty="0" err="1"/>
              <a:t>things</a:t>
            </a:r>
            <a:r>
              <a:rPr lang="nl-NL" sz="1800" dirty="0"/>
              <a:t> </a:t>
            </a:r>
            <a:r>
              <a:rPr lang="nl-NL" sz="1800" dirty="0" err="1"/>
              <a:t>will</a:t>
            </a:r>
            <a:r>
              <a:rPr lang="nl-NL" sz="1800" dirty="0"/>
              <a:t> </a:t>
            </a:r>
            <a:r>
              <a:rPr lang="nl-NL" sz="1800" dirty="0" err="1"/>
              <a:t>improve</a:t>
            </a:r>
            <a:r>
              <a:rPr lang="nl-NL" sz="1800" dirty="0"/>
              <a:t> </a:t>
            </a:r>
            <a:r>
              <a:rPr lang="nl-NL" sz="1800" dirty="0" err="1"/>
              <a:t>if</a:t>
            </a:r>
            <a:endParaRPr lang="nl-NL" sz="1800" dirty="0"/>
          </a:p>
          <a:p>
            <a:pPr lvl="1"/>
            <a:r>
              <a:rPr lang="nl-NL" sz="1800" dirty="0"/>
              <a:t>Tommie </a:t>
            </a:r>
            <a:r>
              <a:rPr lang="nl-NL" sz="1800" dirty="0" err="1"/>
              <a:t>can</a:t>
            </a:r>
            <a:r>
              <a:rPr lang="nl-NL" sz="1800" dirty="0"/>
              <a:t> </a:t>
            </a:r>
            <a:r>
              <a:rPr lang="nl-NL" sz="1800" dirty="0" err="1"/>
              <a:t>develop</a:t>
            </a:r>
            <a:r>
              <a:rPr lang="nl-NL" sz="1800" dirty="0"/>
              <a:t> his </a:t>
            </a:r>
            <a:r>
              <a:rPr lang="nl-NL" sz="1800" dirty="0" err="1"/>
              <a:t>talents</a:t>
            </a:r>
            <a:endParaRPr lang="nl-NL" sz="1800" dirty="0"/>
          </a:p>
          <a:p>
            <a:pPr lvl="1"/>
            <a:r>
              <a:rPr lang="nl-NL" sz="1800" dirty="0"/>
              <a:t>Tommie </a:t>
            </a:r>
            <a:r>
              <a:rPr lang="nl-NL" sz="1800" dirty="0" err="1"/>
              <a:t>experiences</a:t>
            </a:r>
            <a:r>
              <a:rPr lang="nl-NL" sz="1800" dirty="0"/>
              <a:t> </a:t>
            </a:r>
            <a:r>
              <a:rPr lang="nl-NL" sz="1800" dirty="0" err="1"/>
              <a:t>autonomy</a:t>
            </a:r>
            <a:r>
              <a:rPr lang="nl-NL" sz="1800" dirty="0"/>
              <a:t> </a:t>
            </a:r>
            <a:r>
              <a:rPr lang="nl-NL" sz="1800" dirty="0" err="1"/>
              <a:t>regarding</a:t>
            </a:r>
            <a:r>
              <a:rPr lang="nl-NL" sz="1800" dirty="0"/>
              <a:t> </a:t>
            </a:r>
            <a:r>
              <a:rPr lang="nl-NL" sz="1800" dirty="0" err="1"/>
              <a:t>the</a:t>
            </a:r>
            <a:r>
              <a:rPr lang="nl-NL" sz="1800" dirty="0"/>
              <a:t> </a:t>
            </a:r>
            <a:r>
              <a:rPr lang="nl-NL" sz="1800" dirty="0" err="1"/>
              <a:t>learning</a:t>
            </a:r>
            <a:r>
              <a:rPr lang="nl-NL" sz="1800" dirty="0"/>
              <a:t> </a:t>
            </a:r>
            <a:r>
              <a:rPr lang="nl-NL" sz="1800" dirty="0" err="1"/>
              <a:t>process</a:t>
            </a:r>
            <a:r>
              <a:rPr lang="nl-NL" sz="1800" dirty="0"/>
              <a:t> and </a:t>
            </a:r>
            <a:r>
              <a:rPr lang="nl-NL" sz="1800" dirty="0" err="1"/>
              <a:t>the</a:t>
            </a:r>
            <a:r>
              <a:rPr lang="nl-NL" sz="1800" dirty="0"/>
              <a:t> </a:t>
            </a:r>
            <a:r>
              <a:rPr lang="nl-NL" sz="1800" dirty="0" err="1"/>
              <a:t>learning</a:t>
            </a:r>
            <a:r>
              <a:rPr lang="nl-NL" sz="1800" dirty="0"/>
              <a:t> product</a:t>
            </a:r>
          </a:p>
          <a:p>
            <a:pPr lvl="1"/>
            <a:r>
              <a:rPr lang="en-US" sz="1800" dirty="0"/>
              <a:t>Tommie knows precisely what he is expected to do and what he has to achieve</a:t>
            </a:r>
          </a:p>
          <a:p>
            <a:pPr lvl="1"/>
            <a:r>
              <a:rPr lang="en-US" sz="1800" dirty="0"/>
              <a:t>Tommie can recognize his competencies</a:t>
            </a:r>
          </a:p>
          <a:p>
            <a:pPr lvl="1"/>
            <a:r>
              <a:rPr lang="en-US" sz="1800" dirty="0"/>
              <a:t>Tommie gets help and learns how to ask for help to structure his actions</a:t>
            </a:r>
          </a:p>
          <a:p>
            <a:pPr lvl="1"/>
            <a:r>
              <a:rPr lang="en-US" sz="1800" dirty="0"/>
              <a:t>Tommie is less distracted by his environment</a:t>
            </a:r>
          </a:p>
          <a:p>
            <a:pPr lvl="1"/>
            <a:r>
              <a:rPr lang="en-US" sz="1800" dirty="0"/>
              <a:t>Tomie is less challenged to be competitive</a:t>
            </a:r>
          </a:p>
          <a:p>
            <a:endParaRPr lang="nl-NL" sz="1800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EA9D353-F3E9-FD2E-3F23-DA3AFECC9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B7B1C69-0874-8233-2425-95C59D1C3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0B111BA-0264-238C-E773-E8032ABCC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t>36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909711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BDE13B-83A4-36D2-790F-10F2DA844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plan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AAAFC-012B-E9D8-3CCD-FD004BBBB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01447"/>
            <a:ext cx="3109857" cy="2074488"/>
          </a:xfrm>
        </p:spPr>
        <p:txBody>
          <a:bodyPr>
            <a:normAutofit fontScale="70000" lnSpcReduction="20000"/>
          </a:bodyPr>
          <a:lstStyle/>
          <a:p>
            <a:r>
              <a:rPr lang="nl-NL" sz="2300" dirty="0">
                <a:solidFill>
                  <a:srgbClr val="7030A0"/>
                </a:solidFill>
              </a:rPr>
              <a:t>Tommie</a:t>
            </a:r>
          </a:p>
          <a:p>
            <a:pPr lvl="1"/>
            <a:r>
              <a:rPr lang="nl-NL" dirty="0" err="1"/>
              <a:t>Chooses</a:t>
            </a:r>
            <a:r>
              <a:rPr lang="nl-NL" dirty="0"/>
              <a:t> a topic</a:t>
            </a:r>
          </a:p>
          <a:p>
            <a:pPr lvl="1"/>
            <a:r>
              <a:rPr lang="nl-NL" dirty="0" err="1"/>
              <a:t>Uses</a:t>
            </a:r>
            <a:r>
              <a:rPr lang="nl-NL" dirty="0"/>
              <a:t> a </a:t>
            </a:r>
            <a:r>
              <a:rPr lang="nl-NL" dirty="0" err="1"/>
              <a:t>spottify</a:t>
            </a:r>
            <a:r>
              <a:rPr lang="nl-NL" dirty="0"/>
              <a:t> </a:t>
            </a:r>
            <a:r>
              <a:rPr lang="nl-NL" dirty="0" err="1"/>
              <a:t>playlist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stay</a:t>
            </a:r>
            <a:r>
              <a:rPr lang="nl-NL" dirty="0"/>
              <a:t> </a:t>
            </a:r>
            <a:r>
              <a:rPr lang="nl-NL" dirty="0" err="1"/>
              <a:t>focused</a:t>
            </a:r>
            <a:endParaRPr lang="nl-NL" dirty="0"/>
          </a:p>
          <a:p>
            <a:pPr lvl="1"/>
            <a:r>
              <a:rPr lang="nl-NL" dirty="0" err="1"/>
              <a:t>Uses</a:t>
            </a:r>
            <a:r>
              <a:rPr lang="nl-NL" dirty="0"/>
              <a:t> a time-timer</a:t>
            </a:r>
          </a:p>
          <a:p>
            <a:pPr lvl="1"/>
            <a:r>
              <a:rPr lang="nl-NL" dirty="0" err="1"/>
              <a:t>Uses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time-in spot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186FCF22-4184-D28C-CEE2-18BF5F08D960}"/>
              </a:ext>
            </a:extLst>
          </p:cNvPr>
          <p:cNvSpPr txBox="1">
            <a:spLocks/>
          </p:cNvSpPr>
          <p:nvPr/>
        </p:nvSpPr>
        <p:spPr>
          <a:xfrm>
            <a:off x="4054959" y="1690688"/>
            <a:ext cx="3839584" cy="227303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600" dirty="0">
                <a:solidFill>
                  <a:srgbClr val="7030A0"/>
                </a:solidFill>
              </a:rPr>
              <a:t>Teacher </a:t>
            </a:r>
          </a:p>
          <a:p>
            <a:pPr lvl="1"/>
            <a:r>
              <a:rPr lang="nl-NL" dirty="0"/>
              <a:t>Sets SMART goals</a:t>
            </a:r>
          </a:p>
          <a:p>
            <a:pPr lvl="1"/>
            <a:r>
              <a:rPr lang="nl-NL" dirty="0" err="1"/>
              <a:t>Uses</a:t>
            </a:r>
            <a:r>
              <a:rPr lang="nl-NL" dirty="0"/>
              <a:t> a </a:t>
            </a:r>
            <a:r>
              <a:rPr lang="nl-NL" dirty="0" err="1"/>
              <a:t>rubric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clarify</a:t>
            </a:r>
            <a:r>
              <a:rPr lang="nl-NL" dirty="0"/>
              <a:t> goals</a:t>
            </a:r>
          </a:p>
          <a:p>
            <a:pPr lvl="1"/>
            <a:r>
              <a:rPr lang="nl-NL" dirty="0" err="1"/>
              <a:t>Helps</a:t>
            </a:r>
            <a:r>
              <a:rPr lang="nl-NL" dirty="0"/>
              <a:t> Tommie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organize</a:t>
            </a:r>
            <a:r>
              <a:rPr lang="nl-NL" dirty="0"/>
              <a:t> / </a:t>
            </a:r>
            <a:r>
              <a:rPr lang="nl-NL" dirty="0" err="1"/>
              <a:t>structure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task</a:t>
            </a:r>
            <a:endParaRPr lang="nl-NL" dirty="0"/>
          </a:p>
          <a:p>
            <a:pPr lvl="1"/>
            <a:r>
              <a:rPr lang="nl-NL" dirty="0"/>
              <a:t>Sets a </a:t>
            </a:r>
            <a:r>
              <a:rPr lang="nl-NL" dirty="0" err="1"/>
              <a:t>realistic</a:t>
            </a:r>
            <a:r>
              <a:rPr lang="nl-NL" dirty="0"/>
              <a:t> deadline</a:t>
            </a:r>
          </a:p>
          <a:p>
            <a:pPr lvl="1"/>
            <a:r>
              <a:rPr lang="nl-NL" dirty="0"/>
              <a:t>Supports </a:t>
            </a:r>
            <a:r>
              <a:rPr lang="nl-NL" dirty="0" err="1"/>
              <a:t>Tommie’s</a:t>
            </a:r>
            <a:r>
              <a:rPr lang="nl-NL" dirty="0"/>
              <a:t> </a:t>
            </a:r>
            <a:r>
              <a:rPr lang="nl-NL" dirty="0" err="1"/>
              <a:t>time-management</a:t>
            </a:r>
            <a:endParaRPr lang="nl-NL" dirty="0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EA5D3067-9DC0-CA48-5316-CF63DA8A47E0}"/>
              </a:ext>
            </a:extLst>
          </p:cNvPr>
          <p:cNvSpPr txBox="1">
            <a:spLocks/>
          </p:cNvSpPr>
          <p:nvPr/>
        </p:nvSpPr>
        <p:spPr>
          <a:xfrm>
            <a:off x="838199" y="4208763"/>
            <a:ext cx="3507890" cy="19661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700" dirty="0">
                <a:solidFill>
                  <a:srgbClr val="7030A0"/>
                </a:solidFill>
              </a:rPr>
              <a:t>Curriculum</a:t>
            </a:r>
          </a:p>
          <a:p>
            <a:pPr lvl="1"/>
            <a:r>
              <a:rPr lang="nl-NL" sz="1500" dirty="0" err="1"/>
              <a:t>Structured</a:t>
            </a:r>
            <a:r>
              <a:rPr lang="nl-NL" sz="1500" dirty="0"/>
              <a:t> in </a:t>
            </a:r>
            <a:r>
              <a:rPr lang="nl-NL" sz="1500" dirty="0" err="1"/>
              <a:t>the</a:t>
            </a:r>
            <a:r>
              <a:rPr lang="nl-NL" sz="1500" dirty="0"/>
              <a:t> way </a:t>
            </a:r>
            <a:r>
              <a:rPr lang="nl-NL" sz="1500" dirty="0" err="1"/>
              <a:t>it</a:t>
            </a:r>
            <a:r>
              <a:rPr lang="nl-NL" sz="1500" dirty="0"/>
              <a:t> is </a:t>
            </a:r>
            <a:r>
              <a:rPr lang="nl-NL" sz="1500" dirty="0" err="1"/>
              <a:t>presented</a:t>
            </a:r>
            <a:endParaRPr lang="nl-NL" sz="1500" dirty="0"/>
          </a:p>
          <a:p>
            <a:pPr lvl="1"/>
            <a:r>
              <a:rPr lang="nl-NL" sz="1500" dirty="0"/>
              <a:t> </a:t>
            </a:r>
            <a:r>
              <a:rPr lang="nl-NL" sz="1500" dirty="0" err="1"/>
              <a:t>Higher</a:t>
            </a:r>
            <a:r>
              <a:rPr lang="nl-NL" sz="1500" dirty="0"/>
              <a:t>-order thinking skills</a:t>
            </a:r>
          </a:p>
          <a:p>
            <a:pPr lvl="1"/>
            <a:r>
              <a:rPr lang="nl-NL" sz="1500" dirty="0"/>
              <a:t>A </a:t>
            </a:r>
            <a:r>
              <a:rPr lang="nl-NL" sz="1500" dirty="0" err="1"/>
              <a:t>combination</a:t>
            </a:r>
            <a:r>
              <a:rPr lang="nl-NL" sz="1500" dirty="0"/>
              <a:t> of </a:t>
            </a:r>
            <a:r>
              <a:rPr lang="nl-NL" sz="1500" dirty="0" err="1"/>
              <a:t>compacted</a:t>
            </a:r>
            <a:r>
              <a:rPr lang="nl-NL" sz="1500" dirty="0"/>
              <a:t> and </a:t>
            </a:r>
            <a:r>
              <a:rPr lang="nl-NL" sz="1500" dirty="0" err="1"/>
              <a:t>enriched</a:t>
            </a:r>
            <a:r>
              <a:rPr lang="nl-NL" sz="1500" dirty="0"/>
              <a:t> curriculum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3CB5D2DB-08C4-AA67-4F7A-E400B3AF4B90}"/>
              </a:ext>
            </a:extLst>
          </p:cNvPr>
          <p:cNvSpPr txBox="1">
            <a:spLocks/>
          </p:cNvSpPr>
          <p:nvPr/>
        </p:nvSpPr>
        <p:spPr>
          <a:xfrm>
            <a:off x="4054959" y="4208763"/>
            <a:ext cx="3212616" cy="1790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dirty="0" err="1">
                <a:solidFill>
                  <a:srgbClr val="7030A0"/>
                </a:solidFill>
              </a:rPr>
              <a:t>Physical</a:t>
            </a:r>
            <a:r>
              <a:rPr lang="nl-NL" sz="1600" dirty="0">
                <a:solidFill>
                  <a:srgbClr val="7030A0"/>
                </a:solidFill>
              </a:rPr>
              <a:t> </a:t>
            </a:r>
            <a:r>
              <a:rPr lang="nl-NL" sz="1600" dirty="0" err="1">
                <a:solidFill>
                  <a:srgbClr val="7030A0"/>
                </a:solidFill>
              </a:rPr>
              <a:t>learning</a:t>
            </a:r>
            <a:r>
              <a:rPr lang="nl-NL" sz="1600" dirty="0">
                <a:solidFill>
                  <a:srgbClr val="7030A0"/>
                </a:solidFill>
              </a:rPr>
              <a:t> environment </a:t>
            </a:r>
          </a:p>
          <a:p>
            <a:pPr lvl="1"/>
            <a:r>
              <a:rPr lang="nl-NL" sz="1400" dirty="0" err="1"/>
              <a:t>Uses</a:t>
            </a:r>
            <a:r>
              <a:rPr lang="nl-NL" sz="1400" dirty="0"/>
              <a:t> a laptop</a:t>
            </a:r>
          </a:p>
          <a:p>
            <a:pPr lvl="1"/>
            <a:r>
              <a:rPr lang="nl-NL" sz="1400" dirty="0"/>
              <a:t>“clean desk policy”</a:t>
            </a:r>
          </a:p>
          <a:p>
            <a:pPr lvl="1"/>
            <a:r>
              <a:rPr lang="nl-NL" sz="1400" dirty="0" err="1"/>
              <a:t>Headphone</a:t>
            </a:r>
            <a:r>
              <a:rPr lang="nl-NL" sz="1400" dirty="0"/>
              <a:t> </a:t>
            </a:r>
            <a:r>
              <a:rPr lang="nl-NL" sz="1400" dirty="0" err="1"/>
              <a:t>when</a:t>
            </a:r>
            <a:r>
              <a:rPr lang="nl-NL" sz="1400" dirty="0"/>
              <a:t> </a:t>
            </a:r>
            <a:r>
              <a:rPr lang="nl-NL" sz="1400" dirty="0" err="1"/>
              <a:t>using</a:t>
            </a:r>
            <a:r>
              <a:rPr lang="nl-NL" sz="1400" dirty="0"/>
              <a:t> </a:t>
            </a:r>
            <a:r>
              <a:rPr lang="nl-NL" sz="1400" dirty="0" err="1"/>
              <a:t>Spottify</a:t>
            </a:r>
            <a:endParaRPr lang="nl-NL" sz="1400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14CFC689-4874-FCE0-CDE2-5F748B74B984}"/>
              </a:ext>
            </a:extLst>
          </p:cNvPr>
          <p:cNvSpPr txBox="1">
            <a:spLocks/>
          </p:cNvSpPr>
          <p:nvPr/>
        </p:nvSpPr>
        <p:spPr>
          <a:xfrm>
            <a:off x="7703571" y="1690688"/>
            <a:ext cx="4190554" cy="1244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dirty="0">
                <a:solidFill>
                  <a:srgbClr val="7030A0"/>
                </a:solidFill>
              </a:rPr>
              <a:t>Peers</a:t>
            </a:r>
          </a:p>
          <a:p>
            <a:pPr lvl="1"/>
            <a:r>
              <a:rPr lang="nl-NL" sz="1400" dirty="0"/>
              <a:t>Let Tommie </a:t>
            </a:r>
            <a:r>
              <a:rPr lang="nl-NL" sz="1400" dirty="0" err="1"/>
              <a:t>work</a:t>
            </a:r>
            <a:r>
              <a:rPr lang="nl-NL" sz="1400" dirty="0"/>
              <a:t> </a:t>
            </a:r>
            <a:r>
              <a:rPr lang="nl-NL" sz="1400" dirty="0" err="1"/>
              <a:t>alone</a:t>
            </a:r>
            <a:endParaRPr lang="nl-NL" sz="1400" dirty="0"/>
          </a:p>
          <a:p>
            <a:pPr lvl="1"/>
            <a:r>
              <a:rPr lang="nl-NL" sz="1400" dirty="0"/>
              <a:t>Respect </a:t>
            </a:r>
            <a:r>
              <a:rPr lang="nl-NL" sz="1400" dirty="0" err="1"/>
              <a:t>the</a:t>
            </a:r>
            <a:r>
              <a:rPr lang="nl-NL" sz="1400" dirty="0"/>
              <a:t> </a:t>
            </a:r>
            <a:r>
              <a:rPr lang="nl-NL" sz="1400" dirty="0" err="1"/>
              <a:t>rules</a:t>
            </a:r>
            <a:r>
              <a:rPr lang="nl-NL" sz="1400" dirty="0"/>
              <a:t> for </a:t>
            </a:r>
            <a:r>
              <a:rPr lang="nl-NL" sz="1400" dirty="0" err="1"/>
              <a:t>the</a:t>
            </a:r>
            <a:r>
              <a:rPr lang="nl-NL" sz="1400" dirty="0"/>
              <a:t> time- in spot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7A71FDA2-C669-9A62-CB04-27F1A04FE1F7}"/>
              </a:ext>
            </a:extLst>
          </p:cNvPr>
          <p:cNvSpPr txBox="1">
            <a:spLocks/>
          </p:cNvSpPr>
          <p:nvPr/>
        </p:nvSpPr>
        <p:spPr>
          <a:xfrm>
            <a:off x="7778396" y="4232801"/>
            <a:ext cx="4190554" cy="14631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dirty="0">
                <a:solidFill>
                  <a:srgbClr val="7030A0"/>
                </a:solidFill>
              </a:rPr>
              <a:t>Parents</a:t>
            </a:r>
          </a:p>
          <a:p>
            <a:pPr lvl="1"/>
            <a:r>
              <a:rPr lang="nl-NL" sz="1400" dirty="0"/>
              <a:t>Focus on </a:t>
            </a:r>
            <a:r>
              <a:rPr lang="nl-NL" sz="1400" dirty="0" err="1"/>
              <a:t>the</a:t>
            </a:r>
            <a:r>
              <a:rPr lang="nl-NL" sz="1400" dirty="0"/>
              <a:t> </a:t>
            </a:r>
            <a:r>
              <a:rPr lang="nl-NL" sz="1400" dirty="0" err="1"/>
              <a:t>perception</a:t>
            </a:r>
            <a:r>
              <a:rPr lang="nl-NL" sz="1400" dirty="0"/>
              <a:t> of </a:t>
            </a:r>
            <a:r>
              <a:rPr lang="nl-NL" sz="1400" dirty="0" err="1"/>
              <a:t>experiences</a:t>
            </a:r>
            <a:endParaRPr lang="nl-NL" sz="1400" dirty="0"/>
          </a:p>
          <a:p>
            <a:pPr lvl="1"/>
            <a:r>
              <a:rPr lang="nl-NL" sz="1400" dirty="0"/>
              <a:t>Help </a:t>
            </a:r>
            <a:r>
              <a:rPr lang="nl-NL" sz="1400" dirty="0" err="1"/>
              <a:t>to</a:t>
            </a:r>
            <a:r>
              <a:rPr lang="nl-NL" sz="1400" dirty="0"/>
              <a:t> </a:t>
            </a:r>
            <a:r>
              <a:rPr lang="nl-NL" sz="1400" dirty="0" err="1"/>
              <a:t>find</a:t>
            </a:r>
            <a:r>
              <a:rPr lang="nl-NL" sz="1400" dirty="0"/>
              <a:t> adequate and </a:t>
            </a:r>
            <a:r>
              <a:rPr lang="nl-NL" sz="1400" dirty="0" err="1"/>
              <a:t>accepted</a:t>
            </a:r>
            <a:r>
              <a:rPr lang="nl-NL" sz="1400" dirty="0"/>
              <a:t> </a:t>
            </a:r>
            <a:r>
              <a:rPr lang="nl-NL" sz="1400" dirty="0" err="1"/>
              <a:t>language</a:t>
            </a:r>
            <a:r>
              <a:rPr lang="nl-NL" sz="1400" dirty="0"/>
              <a:t> for </a:t>
            </a:r>
            <a:r>
              <a:rPr lang="nl-NL" sz="1400" dirty="0" err="1"/>
              <a:t>describing</a:t>
            </a:r>
            <a:r>
              <a:rPr lang="nl-NL" sz="1400" dirty="0"/>
              <a:t> </a:t>
            </a:r>
            <a:r>
              <a:rPr lang="nl-NL" sz="1400" dirty="0" err="1"/>
              <a:t>emotions</a:t>
            </a:r>
            <a:endParaRPr lang="nl-NL" sz="1400" dirty="0"/>
          </a:p>
          <a:p>
            <a:pPr lvl="1"/>
            <a:endParaRPr lang="nl-NL" sz="1400" dirty="0"/>
          </a:p>
        </p:txBody>
      </p:sp>
      <p:sp>
        <p:nvSpPr>
          <p:cNvPr id="9" name="Tijdelijke aanduiding voor datum 8">
            <a:extLst>
              <a:ext uri="{FF2B5EF4-FFF2-40B4-BE49-F238E27FC236}">
                <a16:creationId xmlns:a16="http://schemas.microsoft.com/office/drawing/2014/main" id="{1A7E479A-6A44-AF6D-019A-F152745A2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4174D1E7-830A-E788-3D99-BAF268216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272F4278-7A12-5242-B079-ED29D4E2A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pPr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31932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2A76B1-004B-9FD5-41FE-852CA79A0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After</a:t>
            </a:r>
            <a:r>
              <a:rPr lang="nl-NL" dirty="0"/>
              <a:t> </a:t>
            </a:r>
            <a:r>
              <a:rPr lang="nl-NL" dirty="0" err="1"/>
              <a:t>six</a:t>
            </a:r>
            <a:r>
              <a:rPr lang="nl-NL" dirty="0"/>
              <a:t> weeks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A941CF3-8B1B-8394-FACB-0FBD3BA72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906659" cy="4351338"/>
          </a:xfrm>
        </p:spPr>
        <p:txBody>
          <a:bodyPr>
            <a:normAutofit fontScale="85000" lnSpcReduction="10000"/>
          </a:bodyPr>
          <a:lstStyle/>
          <a:p>
            <a:r>
              <a:rPr lang="nl-NL" dirty="0"/>
              <a:t>“</a:t>
            </a:r>
            <a:r>
              <a:rPr lang="nl-NL" dirty="0" err="1"/>
              <a:t>Four</a:t>
            </a:r>
            <a:r>
              <a:rPr lang="nl-NL" dirty="0"/>
              <a:t>” </a:t>
            </a:r>
            <a:r>
              <a:rPr lang="nl-NL" dirty="0" err="1"/>
              <a:t>became</a:t>
            </a:r>
            <a:r>
              <a:rPr lang="nl-NL" dirty="0"/>
              <a:t> a “five”</a:t>
            </a:r>
          </a:p>
          <a:p>
            <a:pPr lvl="1"/>
            <a:r>
              <a:rPr lang="nl-NL" dirty="0"/>
              <a:t>Tommie </a:t>
            </a:r>
            <a:r>
              <a:rPr lang="nl-NL" dirty="0" err="1"/>
              <a:t>started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develop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understanding</a:t>
            </a:r>
            <a:r>
              <a:rPr lang="nl-NL" dirty="0"/>
              <a:t> of time</a:t>
            </a:r>
          </a:p>
          <a:p>
            <a:pPr lvl="1"/>
            <a:r>
              <a:rPr lang="nl-NL" dirty="0"/>
              <a:t>Most </a:t>
            </a:r>
            <a:r>
              <a:rPr lang="nl-NL" dirty="0" err="1"/>
              <a:t>days</a:t>
            </a:r>
            <a:r>
              <a:rPr lang="nl-NL" dirty="0"/>
              <a:t>, he had at </a:t>
            </a:r>
            <a:r>
              <a:rPr lang="nl-NL" dirty="0" err="1"/>
              <a:t>least</a:t>
            </a:r>
            <a:r>
              <a:rPr lang="nl-NL" dirty="0"/>
              <a:t> </a:t>
            </a:r>
            <a:r>
              <a:rPr lang="nl-NL" dirty="0" err="1"/>
              <a:t>one</a:t>
            </a:r>
            <a:r>
              <a:rPr lang="nl-NL" dirty="0"/>
              <a:t> meltdown </a:t>
            </a:r>
            <a:r>
              <a:rPr lang="nl-NL" dirty="0" err="1"/>
              <a:t>less</a:t>
            </a:r>
            <a:r>
              <a:rPr lang="nl-NL" dirty="0"/>
              <a:t> per </a:t>
            </a:r>
            <a:r>
              <a:rPr lang="nl-NL" dirty="0" err="1"/>
              <a:t>day</a:t>
            </a:r>
            <a:endParaRPr lang="nl-NL" dirty="0"/>
          </a:p>
          <a:p>
            <a:pPr lvl="1"/>
            <a:r>
              <a:rPr lang="nl-NL" dirty="0"/>
              <a:t>Tommie </a:t>
            </a:r>
            <a:r>
              <a:rPr lang="nl-NL" dirty="0" err="1"/>
              <a:t>uses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time-in sport </a:t>
            </a:r>
            <a:r>
              <a:rPr lang="nl-NL" dirty="0" err="1"/>
              <a:t>before</a:t>
            </a:r>
            <a:r>
              <a:rPr lang="nl-NL" dirty="0"/>
              <a:t> a meltdown takes </a:t>
            </a:r>
            <a:r>
              <a:rPr lang="nl-NL" dirty="0" err="1"/>
              <a:t>place</a:t>
            </a:r>
            <a:endParaRPr lang="nl-NL" dirty="0"/>
          </a:p>
          <a:p>
            <a:pPr lvl="1"/>
            <a:r>
              <a:rPr lang="nl-NL" dirty="0"/>
              <a:t>Tommie no </a:t>
            </a:r>
            <a:r>
              <a:rPr lang="nl-NL" dirty="0" err="1"/>
              <a:t>longer</a:t>
            </a:r>
            <a:r>
              <a:rPr lang="nl-NL" dirty="0"/>
              <a:t> </a:t>
            </a:r>
            <a:r>
              <a:rPr lang="nl-NL" dirty="0" err="1"/>
              <a:t>sees</a:t>
            </a:r>
            <a:r>
              <a:rPr lang="nl-NL" dirty="0"/>
              <a:t> </a:t>
            </a:r>
            <a:r>
              <a:rPr lang="nl-NL" dirty="0" err="1"/>
              <a:t>all</a:t>
            </a:r>
            <a:r>
              <a:rPr lang="nl-NL" dirty="0"/>
              <a:t> </a:t>
            </a:r>
            <a:r>
              <a:rPr lang="nl-NL" dirty="0" err="1"/>
              <a:t>activities</a:t>
            </a:r>
            <a:r>
              <a:rPr lang="nl-NL" dirty="0"/>
              <a:t> as a </a:t>
            </a:r>
            <a:r>
              <a:rPr lang="nl-NL" dirty="0" err="1"/>
              <a:t>challenge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compete</a:t>
            </a:r>
            <a:endParaRPr lang="nl-NL" dirty="0"/>
          </a:p>
          <a:p>
            <a:pPr lvl="1"/>
            <a:r>
              <a:rPr lang="nl-NL" dirty="0"/>
              <a:t>Tommie </a:t>
            </a:r>
            <a:r>
              <a:rPr lang="nl-NL" dirty="0" err="1"/>
              <a:t>considers</a:t>
            </a:r>
            <a:r>
              <a:rPr lang="nl-NL" dirty="0"/>
              <a:t> small steps as </a:t>
            </a:r>
            <a:r>
              <a:rPr lang="nl-NL" dirty="0" err="1"/>
              <a:t>progress</a:t>
            </a:r>
            <a:endParaRPr lang="nl-NL" dirty="0"/>
          </a:p>
          <a:p>
            <a:pPr lvl="1"/>
            <a:r>
              <a:rPr lang="nl-NL" dirty="0" err="1"/>
              <a:t>Tommie’s</a:t>
            </a:r>
            <a:r>
              <a:rPr lang="nl-NL" dirty="0"/>
              <a:t> </a:t>
            </a:r>
            <a:r>
              <a:rPr lang="nl-NL" dirty="0" err="1"/>
              <a:t>regular</a:t>
            </a:r>
            <a:r>
              <a:rPr lang="nl-NL" dirty="0"/>
              <a:t> </a:t>
            </a:r>
            <a:r>
              <a:rPr lang="nl-NL" dirty="0" err="1"/>
              <a:t>task</a:t>
            </a:r>
            <a:r>
              <a:rPr lang="nl-NL" dirty="0"/>
              <a:t> </a:t>
            </a:r>
            <a:r>
              <a:rPr lang="nl-NL" dirty="0" err="1"/>
              <a:t>work</a:t>
            </a:r>
            <a:r>
              <a:rPr lang="nl-NL" dirty="0"/>
              <a:t> is </a:t>
            </a:r>
            <a:r>
              <a:rPr lang="nl-NL" dirty="0" err="1"/>
              <a:t>finished</a:t>
            </a:r>
            <a:r>
              <a:rPr lang="nl-NL" dirty="0"/>
              <a:t> on time</a:t>
            </a:r>
          </a:p>
          <a:p>
            <a:pPr lvl="1"/>
            <a:r>
              <a:rPr lang="nl-NL" dirty="0"/>
              <a:t>Tommie does </a:t>
            </a:r>
            <a:r>
              <a:rPr lang="nl-NL" dirty="0" err="1"/>
              <a:t>not</a:t>
            </a:r>
            <a:r>
              <a:rPr lang="nl-NL" dirty="0"/>
              <a:t> start </a:t>
            </a:r>
            <a:r>
              <a:rPr lang="nl-NL" dirty="0" err="1"/>
              <a:t>working</a:t>
            </a:r>
            <a:r>
              <a:rPr lang="nl-NL" dirty="0"/>
              <a:t> on his </a:t>
            </a:r>
            <a:r>
              <a:rPr lang="nl-NL" dirty="0" err="1"/>
              <a:t>enrichment</a:t>
            </a:r>
            <a:r>
              <a:rPr lang="nl-NL" dirty="0"/>
              <a:t> </a:t>
            </a:r>
            <a:r>
              <a:rPr lang="nl-NL" dirty="0" err="1"/>
              <a:t>tasks</a:t>
            </a:r>
            <a:endParaRPr lang="nl-NL" dirty="0"/>
          </a:p>
          <a:p>
            <a:pPr lvl="1"/>
            <a:endParaRPr lang="nl-NL" dirty="0"/>
          </a:p>
        </p:txBody>
      </p:sp>
      <p:pic>
        <p:nvPicPr>
          <p:cNvPr id="3080" name="Picture 8" descr="Motivatieborden voor kinderen">
            <a:extLst>
              <a:ext uri="{FF2B5EF4-FFF2-40B4-BE49-F238E27FC236}">
                <a16:creationId xmlns:a16="http://schemas.microsoft.com/office/drawing/2014/main" id="{C6BBEC68-215F-3F1B-4DC4-DA8293626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862" y="2300230"/>
            <a:ext cx="1713811" cy="342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8CF616A-2E74-F603-D58D-AD2500913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D9F163-B643-CE45-9099-BD710381F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AC41E65-2C2C-4C52-FFC4-A68764274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pPr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8511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E8B0C2-3178-6E9D-D9A6-73D960E42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How </a:t>
            </a:r>
            <a:r>
              <a:rPr lang="nl-NL" dirty="0" err="1"/>
              <a:t>did</a:t>
            </a:r>
            <a:r>
              <a:rPr lang="nl-NL" dirty="0"/>
              <a:t> </a:t>
            </a:r>
            <a:r>
              <a:rPr lang="nl-NL" dirty="0" err="1"/>
              <a:t>they</a:t>
            </a:r>
            <a:r>
              <a:rPr lang="nl-NL" dirty="0"/>
              <a:t> monitor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672105-03B6-ED7A-E4E0-1A5408B3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963151" cy="4351338"/>
          </a:xfrm>
        </p:spPr>
        <p:txBody>
          <a:bodyPr/>
          <a:lstStyle/>
          <a:p>
            <a:r>
              <a:rPr lang="nl-NL" dirty="0"/>
              <a:t>Tommie </a:t>
            </a:r>
            <a:r>
              <a:rPr lang="nl-NL" dirty="0" err="1"/>
              <a:t>uses</a:t>
            </a:r>
            <a:r>
              <a:rPr lang="nl-NL" dirty="0"/>
              <a:t> a checklist (</a:t>
            </a:r>
            <a:r>
              <a:rPr lang="nl-NL" dirty="0" err="1"/>
              <a:t>see</a:t>
            </a:r>
            <a:r>
              <a:rPr lang="nl-NL" dirty="0"/>
              <a:t> slide 55) on a </a:t>
            </a:r>
            <a:r>
              <a:rPr lang="nl-NL" dirty="0" err="1"/>
              <a:t>weekly</a:t>
            </a:r>
            <a:r>
              <a:rPr lang="nl-NL" dirty="0"/>
              <a:t> basis</a:t>
            </a:r>
          </a:p>
          <a:p>
            <a:r>
              <a:rPr lang="nl-NL" dirty="0" err="1"/>
              <a:t>Rubric</a:t>
            </a:r>
            <a:r>
              <a:rPr lang="nl-NL" dirty="0"/>
              <a:t> of </a:t>
            </a:r>
            <a:r>
              <a:rPr lang="nl-NL" dirty="0" err="1"/>
              <a:t>finalized</a:t>
            </a:r>
            <a:r>
              <a:rPr lang="nl-NL" dirty="0"/>
              <a:t> </a:t>
            </a:r>
            <a:r>
              <a:rPr lang="nl-NL" dirty="0" err="1"/>
              <a:t>tasks</a:t>
            </a:r>
            <a:r>
              <a:rPr lang="nl-NL" dirty="0"/>
              <a:t> are </a:t>
            </a:r>
            <a:r>
              <a:rPr lang="nl-NL" dirty="0" err="1"/>
              <a:t>gathered</a:t>
            </a:r>
            <a:r>
              <a:rPr lang="nl-NL" dirty="0"/>
              <a:t> in a portfolio</a:t>
            </a:r>
          </a:p>
          <a:p>
            <a:r>
              <a:rPr lang="nl-NL" dirty="0"/>
              <a:t>Controle </a:t>
            </a:r>
            <a:r>
              <a:rPr lang="nl-NL" dirty="0" err="1"/>
              <a:t>graphic</a:t>
            </a:r>
            <a:r>
              <a:rPr lang="nl-NL" dirty="0"/>
              <a:t> (</a:t>
            </a:r>
            <a:r>
              <a:rPr lang="nl-NL" dirty="0" err="1"/>
              <a:t>daily</a:t>
            </a:r>
            <a:r>
              <a:rPr lang="nl-NL" dirty="0"/>
              <a:t> - 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often</a:t>
            </a:r>
            <a:r>
              <a:rPr lang="nl-NL" dirty="0"/>
              <a:t> </a:t>
            </a:r>
            <a:r>
              <a:rPr lang="nl-NL" dirty="0" err="1"/>
              <a:t>were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successful</a:t>
            </a:r>
            <a:r>
              <a:rPr lang="nl-NL" dirty="0"/>
              <a:t> in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exploding</a:t>
            </a:r>
            <a:r>
              <a:rPr lang="nl-NL" dirty="0"/>
              <a:t> even </a:t>
            </a: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situation</a:t>
            </a:r>
            <a:r>
              <a:rPr lang="nl-NL" dirty="0"/>
              <a:t> </a:t>
            </a:r>
            <a:r>
              <a:rPr lang="nl-NL" dirty="0" err="1"/>
              <a:t>triggered</a:t>
            </a:r>
            <a:r>
              <a:rPr lang="nl-NL" dirty="0"/>
              <a:t> a </a:t>
            </a:r>
            <a:r>
              <a:rPr lang="nl-NL" dirty="0" err="1"/>
              <a:t>possible</a:t>
            </a:r>
            <a:r>
              <a:rPr lang="nl-NL" dirty="0"/>
              <a:t> </a:t>
            </a:r>
            <a:r>
              <a:rPr lang="nl-NL" dirty="0" err="1"/>
              <a:t>explosion</a:t>
            </a:r>
            <a:r>
              <a:rPr lang="nl-NL" dirty="0"/>
              <a:t>)? </a:t>
            </a:r>
          </a:p>
          <a:p>
            <a:r>
              <a:rPr lang="nl-NL" dirty="0"/>
              <a:t>Evaluation of </a:t>
            </a:r>
            <a:r>
              <a:rPr lang="nl-NL" dirty="0" err="1"/>
              <a:t>the</a:t>
            </a:r>
            <a:r>
              <a:rPr lang="nl-NL" dirty="0"/>
              <a:t> design </a:t>
            </a:r>
            <a:r>
              <a:rPr lang="nl-NL" dirty="0" err="1"/>
              <a:t>after</a:t>
            </a:r>
            <a:r>
              <a:rPr lang="nl-NL" dirty="0"/>
              <a:t> </a:t>
            </a:r>
            <a:r>
              <a:rPr lang="nl-NL" dirty="0" err="1"/>
              <a:t>six</a:t>
            </a:r>
            <a:r>
              <a:rPr lang="nl-NL" dirty="0"/>
              <a:t> weeks, </a:t>
            </a:r>
            <a:r>
              <a:rPr lang="nl-NL" dirty="0" err="1"/>
              <a:t>involving</a:t>
            </a:r>
            <a:r>
              <a:rPr lang="nl-NL" dirty="0"/>
              <a:t> </a:t>
            </a:r>
            <a:r>
              <a:rPr lang="nl-NL" dirty="0" err="1"/>
              <a:t>all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actors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B27DBB-53A8-877D-EA36-A55200866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08FBFA-8D14-2E57-48AD-E1582F72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3DDE883-510E-2333-3090-8B4AC37B9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pPr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224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5009F2-00A8-6ADC-D071-8A0DC3694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Definitions</a:t>
            </a:r>
            <a:br>
              <a:rPr lang="nl-NL" dirty="0"/>
            </a:br>
            <a:r>
              <a:rPr lang="nl-NL" sz="1200" dirty="0"/>
              <a:t>(</a:t>
            </a:r>
            <a:r>
              <a:rPr lang="nl-NL" sz="1200" dirty="0" err="1"/>
              <a:t>Gagné</a:t>
            </a:r>
            <a:r>
              <a:rPr lang="nl-NL" sz="1200" dirty="0"/>
              <a:t>, 2010; </a:t>
            </a:r>
            <a:r>
              <a:rPr lang="nl-NL" sz="1200" dirty="0" err="1"/>
              <a:t>Lovecky</a:t>
            </a:r>
            <a:r>
              <a:rPr lang="nl-NL" sz="1200" dirty="0"/>
              <a:t>, 2004; </a:t>
            </a:r>
            <a:r>
              <a:rPr lang="nl-NL" sz="1200" dirty="0" err="1"/>
              <a:t>Subotnik</a:t>
            </a:r>
            <a:r>
              <a:rPr lang="nl-NL" sz="1200" dirty="0"/>
              <a:t> et al., 2011)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D57EF4F-7A64-DFBE-4DDC-2985E56A0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Giftedness</a:t>
            </a:r>
            <a:endParaRPr lang="nl-NL" dirty="0"/>
          </a:p>
          <a:p>
            <a:pPr lvl="1"/>
            <a:r>
              <a:rPr lang="nl-NL" dirty="0"/>
              <a:t>High </a:t>
            </a:r>
            <a:r>
              <a:rPr lang="nl-NL" dirty="0" err="1"/>
              <a:t>developmental</a:t>
            </a:r>
            <a:r>
              <a:rPr lang="nl-NL" dirty="0"/>
              <a:t> </a:t>
            </a:r>
            <a:r>
              <a:rPr lang="nl-NL" dirty="0" err="1"/>
              <a:t>potential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cognitive</a:t>
            </a:r>
            <a:r>
              <a:rPr lang="nl-NL" dirty="0"/>
              <a:t> domain</a:t>
            </a:r>
          </a:p>
          <a:p>
            <a:pPr lvl="2"/>
            <a:r>
              <a:rPr lang="nl-NL" dirty="0"/>
              <a:t>High IQ</a:t>
            </a:r>
          </a:p>
          <a:p>
            <a:pPr lvl="2"/>
            <a:r>
              <a:rPr lang="en-US" dirty="0"/>
              <a:t>Longer attention span</a:t>
            </a:r>
          </a:p>
          <a:p>
            <a:pPr lvl="2"/>
            <a:r>
              <a:rPr lang="en-US" dirty="0"/>
              <a:t>Higher ability to concentrate</a:t>
            </a:r>
          </a:p>
          <a:p>
            <a:pPr lvl="2"/>
            <a:r>
              <a:rPr lang="en-US" dirty="0"/>
              <a:t>Preference for higher order thinking skills</a:t>
            </a:r>
          </a:p>
          <a:p>
            <a:pPr lvl="3"/>
            <a:r>
              <a:rPr lang="en-US" dirty="0"/>
              <a:t>Facility with abstraction</a:t>
            </a:r>
          </a:p>
          <a:p>
            <a:pPr lvl="3"/>
            <a:r>
              <a:rPr lang="en-US" dirty="0"/>
              <a:t>Analytical thinking</a:t>
            </a:r>
          </a:p>
          <a:p>
            <a:pPr lvl="3"/>
            <a:r>
              <a:rPr lang="en-US" dirty="0"/>
              <a:t>Complexity of thinking </a:t>
            </a: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890AC6-055D-3448-748F-D9E4FB56D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BC91746-A3A3-F8A5-8C8E-875346B4C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8141EF5-052F-44AF-89EF-B0AACBA07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2867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834B67-1E2C-E67C-DC90-6594C7738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Definitions</a:t>
            </a:r>
            <a:br>
              <a:rPr lang="nl-NL" dirty="0"/>
            </a:br>
            <a:r>
              <a:rPr lang="nl-NL" sz="1050" dirty="0"/>
              <a:t>(Weterings-Helmons, 2023)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F6D44D-27A0-3230-B08F-C209D5EF9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Difficulty</a:t>
            </a:r>
            <a:r>
              <a:rPr lang="nl-NL" dirty="0"/>
              <a:t> or a </a:t>
            </a:r>
            <a:r>
              <a:rPr lang="nl-NL" dirty="0" err="1"/>
              <a:t>disability</a:t>
            </a:r>
            <a:r>
              <a:rPr lang="nl-NL" dirty="0"/>
              <a:t>?</a:t>
            </a:r>
            <a:endParaRPr lang="en-US" dirty="0"/>
          </a:p>
          <a:p>
            <a:pPr lvl="1"/>
            <a:r>
              <a:rPr lang="en-US" dirty="0"/>
              <a:t>Learning difficulties /developmental problems are results of ecological factors</a:t>
            </a:r>
          </a:p>
          <a:p>
            <a:pPr lvl="1"/>
            <a:r>
              <a:rPr lang="en-US" dirty="0"/>
              <a:t>Disability refers to a neuro-psychological cause, resistant for remediation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040C455-50AD-19F1-BBD7-D1F620C98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8F640B8-4CCE-7307-8A43-729F8EA91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F4A492-C1DC-0A47-8895-4111148C9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379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2F096-146B-7BB7-71D3-F6B7138BC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193503-54F3-F8E6-7530-4DA9DE3EB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difficulty or a disability</a:t>
            </a:r>
            <a:br>
              <a:rPr lang="en-US" dirty="0"/>
            </a:br>
            <a:r>
              <a:rPr lang="en-US" sz="1050" dirty="0"/>
              <a:t>(van Gerven &amp; Weterings, 2013)</a:t>
            </a:r>
            <a:endParaRPr lang="nl-NL" sz="1050" dirty="0"/>
          </a:p>
        </p:txBody>
      </p:sp>
      <p:grpSp>
        <p:nvGrpSpPr>
          <p:cNvPr id="65" name="Groep 64">
            <a:extLst>
              <a:ext uri="{FF2B5EF4-FFF2-40B4-BE49-F238E27FC236}">
                <a16:creationId xmlns:a16="http://schemas.microsoft.com/office/drawing/2014/main" id="{D2F50072-8C45-26F3-3DA4-D778141D57DA}"/>
              </a:ext>
            </a:extLst>
          </p:cNvPr>
          <p:cNvGrpSpPr/>
          <p:nvPr/>
        </p:nvGrpSpPr>
        <p:grpSpPr>
          <a:xfrm>
            <a:off x="242518" y="1846375"/>
            <a:ext cx="10348774" cy="4437910"/>
            <a:chOff x="242518" y="1846375"/>
            <a:chExt cx="10348774" cy="4437910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11313ABB-78B9-228F-2E9D-37CC69AE2D0F}"/>
                </a:ext>
              </a:extLst>
            </p:cNvPr>
            <p:cNvGrpSpPr/>
            <p:nvPr/>
          </p:nvGrpSpPr>
          <p:grpSpPr>
            <a:xfrm>
              <a:off x="1600708" y="1846375"/>
              <a:ext cx="8982521" cy="2677792"/>
              <a:chOff x="53975" y="1316409"/>
              <a:chExt cx="8982521" cy="2677792"/>
            </a:xfrm>
          </p:grpSpPr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8E693CBB-B77A-CF0B-A520-AE8264848BBB}"/>
                  </a:ext>
                </a:extLst>
              </p:cNvPr>
              <p:cNvSpPr/>
              <p:nvPr/>
            </p:nvSpPr>
            <p:spPr>
              <a:xfrm rot="16200000">
                <a:off x="-206582" y="2701687"/>
                <a:ext cx="1419918" cy="8988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PS </a:t>
                </a:r>
                <a:endParaRPr lang="nl-NL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BCDB8222-71BF-BB0A-17B1-AA05CE21BE68}"/>
                  </a:ext>
                </a:extLst>
              </p:cNvPr>
              <p:cNvSpPr/>
              <p:nvPr/>
            </p:nvSpPr>
            <p:spPr>
              <a:xfrm rot="16200000">
                <a:off x="1227238" y="2884953"/>
                <a:ext cx="445844" cy="4516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MD</a:t>
                </a:r>
                <a:endParaRPr lang="nl-NL" sz="14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0" name="Rechte verbindingslijn met pijl 29">
                <a:extLst>
                  <a:ext uri="{FF2B5EF4-FFF2-40B4-BE49-F238E27FC236}">
                    <a16:creationId xmlns:a16="http://schemas.microsoft.com/office/drawing/2014/main" id="{31B1B00F-A466-1878-BB4E-C5F05C806136}"/>
                  </a:ext>
                </a:extLst>
              </p:cNvPr>
              <p:cNvCxnSpPr/>
              <p:nvPr/>
            </p:nvCxnSpPr>
            <p:spPr>
              <a:xfrm rot="16200000">
                <a:off x="1088548" y="2975024"/>
                <a:ext cx="0" cy="27154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ep 30">
                <a:extLst>
                  <a:ext uri="{FF2B5EF4-FFF2-40B4-BE49-F238E27FC236}">
                    <a16:creationId xmlns:a16="http://schemas.microsoft.com/office/drawing/2014/main" id="{4306EAAC-B76B-6A5A-E11A-9B3543EAB315}"/>
                  </a:ext>
                </a:extLst>
              </p:cNvPr>
              <p:cNvGrpSpPr/>
              <p:nvPr/>
            </p:nvGrpSpPr>
            <p:grpSpPr>
              <a:xfrm>
                <a:off x="1670055" y="1316409"/>
                <a:ext cx="7366441" cy="2677792"/>
                <a:chOff x="1488324" y="1316409"/>
                <a:chExt cx="7366441" cy="2677792"/>
              </a:xfrm>
            </p:grpSpPr>
            <p:sp>
              <p:nvSpPr>
                <p:cNvPr id="32" name="Rechthoek 31">
                  <a:extLst>
                    <a:ext uri="{FF2B5EF4-FFF2-40B4-BE49-F238E27FC236}">
                      <a16:creationId xmlns:a16="http://schemas.microsoft.com/office/drawing/2014/main" id="{80384ACC-E630-F4C2-6FBF-A3D117419A00}"/>
                    </a:ext>
                  </a:extLst>
                </p:cNvPr>
                <p:cNvSpPr/>
                <p:nvPr/>
              </p:nvSpPr>
              <p:spPr>
                <a:xfrm rot="16200000">
                  <a:off x="1868582" y="3442480"/>
                  <a:ext cx="565200" cy="5382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</a:rPr>
                    <a:t>CF</a:t>
                  </a:r>
                  <a:endParaRPr lang="nl-NL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" name="Rechthoek 32">
                  <a:extLst>
                    <a:ext uri="{FF2B5EF4-FFF2-40B4-BE49-F238E27FC236}">
                      <a16:creationId xmlns:a16="http://schemas.microsoft.com/office/drawing/2014/main" id="{C297DB01-EADE-3537-5A9F-56DFB6FC730C}"/>
                    </a:ext>
                  </a:extLst>
                </p:cNvPr>
                <p:cNvSpPr/>
                <p:nvPr/>
              </p:nvSpPr>
              <p:spPr>
                <a:xfrm rot="16200000">
                  <a:off x="1885625" y="1869566"/>
                  <a:ext cx="529356" cy="54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</a:rPr>
                    <a:t>EF</a:t>
                  </a:r>
                  <a:endParaRPr lang="nl-NL" sz="14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4" name="Rechte verbindingslijn 33">
                  <a:extLst>
                    <a:ext uri="{FF2B5EF4-FFF2-40B4-BE49-F238E27FC236}">
                      <a16:creationId xmlns:a16="http://schemas.microsoft.com/office/drawing/2014/main" id="{0A68B7EE-F539-0F2F-B99D-56B2340CB4A7}"/>
                    </a:ext>
                  </a:extLst>
                </p:cNvPr>
                <p:cNvCxnSpPr/>
                <p:nvPr/>
              </p:nvCxnSpPr>
              <p:spPr>
                <a:xfrm flipH="1" flipV="1">
                  <a:off x="1604717" y="2136448"/>
                  <a:ext cx="1" cy="157515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Rechte verbindingslijn met pijl 34">
                  <a:extLst>
                    <a:ext uri="{FF2B5EF4-FFF2-40B4-BE49-F238E27FC236}">
                      <a16:creationId xmlns:a16="http://schemas.microsoft.com/office/drawing/2014/main" id="{843C8E94-97E8-FDBE-DDAA-E608955B1C6E}"/>
                    </a:ext>
                  </a:extLst>
                </p:cNvPr>
                <p:cNvCxnSpPr/>
                <p:nvPr/>
              </p:nvCxnSpPr>
              <p:spPr>
                <a:xfrm rot="16200000">
                  <a:off x="1739141" y="3567600"/>
                  <a:ext cx="0" cy="28800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Rechte verbindingslijn met pijl 35">
                  <a:extLst>
                    <a:ext uri="{FF2B5EF4-FFF2-40B4-BE49-F238E27FC236}">
                      <a16:creationId xmlns:a16="http://schemas.microsoft.com/office/drawing/2014/main" id="{EDF7A4B9-617C-FB96-8DE3-E7DE66C19E7F}"/>
                    </a:ext>
                  </a:extLst>
                </p:cNvPr>
                <p:cNvCxnSpPr/>
                <p:nvPr/>
              </p:nvCxnSpPr>
              <p:spPr>
                <a:xfrm rot="16200000">
                  <a:off x="1739140" y="1992448"/>
                  <a:ext cx="0" cy="28800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Rechte verbindingslijn 36">
                  <a:extLst>
                    <a:ext uri="{FF2B5EF4-FFF2-40B4-BE49-F238E27FC236}">
                      <a16:creationId xmlns:a16="http://schemas.microsoft.com/office/drawing/2014/main" id="{80D3ED7C-B940-58C1-9EEB-4783ED345BDC}"/>
                    </a:ext>
                  </a:extLst>
                </p:cNvPr>
                <p:cNvCxnSpPr/>
                <p:nvPr/>
              </p:nvCxnSpPr>
              <p:spPr>
                <a:xfrm rot="16200000">
                  <a:off x="1546511" y="3048018"/>
                  <a:ext cx="0" cy="11637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Rechte verbindingslijn 37">
                  <a:extLst>
                    <a:ext uri="{FF2B5EF4-FFF2-40B4-BE49-F238E27FC236}">
                      <a16:creationId xmlns:a16="http://schemas.microsoft.com/office/drawing/2014/main" id="{5527BB2F-BA48-719D-6E1F-0F5DB35352EF}"/>
                    </a:ext>
                  </a:extLst>
                </p:cNvPr>
                <p:cNvCxnSpPr/>
                <p:nvPr/>
              </p:nvCxnSpPr>
              <p:spPr>
                <a:xfrm flipV="1">
                  <a:off x="2553874" y="2158009"/>
                  <a:ext cx="0" cy="155268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Rechte verbindingslijn 38">
                  <a:extLst>
                    <a:ext uri="{FF2B5EF4-FFF2-40B4-BE49-F238E27FC236}">
                      <a16:creationId xmlns:a16="http://schemas.microsoft.com/office/drawing/2014/main" id="{18EE402E-9AA9-6D4C-5251-27B574CAEADC}"/>
                    </a:ext>
                  </a:extLst>
                </p:cNvPr>
                <p:cNvCxnSpPr/>
                <p:nvPr/>
              </p:nvCxnSpPr>
              <p:spPr>
                <a:xfrm rot="16200000">
                  <a:off x="2492328" y="3652335"/>
                  <a:ext cx="0" cy="11637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Rechte verbindingslijn 39">
                  <a:extLst>
                    <a:ext uri="{FF2B5EF4-FFF2-40B4-BE49-F238E27FC236}">
                      <a16:creationId xmlns:a16="http://schemas.microsoft.com/office/drawing/2014/main" id="{9B855A16-B943-6D85-1983-FD66AC9DB6F3}"/>
                    </a:ext>
                  </a:extLst>
                </p:cNvPr>
                <p:cNvCxnSpPr/>
                <p:nvPr/>
              </p:nvCxnSpPr>
              <p:spPr>
                <a:xfrm rot="16200000">
                  <a:off x="2495687" y="2101313"/>
                  <a:ext cx="0" cy="11637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1" name="Groep 40">
                  <a:extLst>
                    <a:ext uri="{FF2B5EF4-FFF2-40B4-BE49-F238E27FC236}">
                      <a16:creationId xmlns:a16="http://schemas.microsoft.com/office/drawing/2014/main" id="{DF230A83-48F1-22A0-C59D-C315EF3BD3AD}"/>
                    </a:ext>
                  </a:extLst>
                </p:cNvPr>
                <p:cNvGrpSpPr/>
                <p:nvPr/>
              </p:nvGrpSpPr>
              <p:grpSpPr>
                <a:xfrm rot="16200000">
                  <a:off x="2871994" y="998289"/>
                  <a:ext cx="2639535" cy="3275775"/>
                  <a:chOff x="3651569" y="2046569"/>
                  <a:chExt cx="3060647" cy="2847197"/>
                </a:xfrm>
              </p:grpSpPr>
              <p:grpSp>
                <p:nvGrpSpPr>
                  <p:cNvPr id="55" name="Groep 54">
                    <a:extLst>
                      <a:ext uri="{FF2B5EF4-FFF2-40B4-BE49-F238E27FC236}">
                        <a16:creationId xmlns:a16="http://schemas.microsoft.com/office/drawing/2014/main" id="{FF21C71B-F4EC-F9E7-1CCD-D87A5670354D}"/>
                      </a:ext>
                    </a:extLst>
                  </p:cNvPr>
                  <p:cNvGrpSpPr/>
                  <p:nvPr/>
                </p:nvGrpSpPr>
                <p:grpSpPr>
                  <a:xfrm>
                    <a:off x="3651569" y="3350588"/>
                    <a:ext cx="3060647" cy="1543178"/>
                    <a:chOff x="3646096" y="3812399"/>
                    <a:chExt cx="3008252" cy="1543178"/>
                  </a:xfrm>
                </p:grpSpPr>
                <p:sp>
                  <p:nvSpPr>
                    <p:cNvPr id="58" name="Rechthoek 57">
                      <a:extLst>
                        <a:ext uri="{FF2B5EF4-FFF2-40B4-BE49-F238E27FC236}">
                          <a16:creationId xmlns:a16="http://schemas.microsoft.com/office/drawing/2014/main" id="{97384FA9-6850-099A-FF01-A8095DCA0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46096" y="3812399"/>
                      <a:ext cx="3008252" cy="154317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vert="vert" rtlCol="0" anchor="t"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Optimised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learning environment</a:t>
                      </a:r>
                      <a:endParaRPr lang="nl-NL" dirty="0">
                        <a:solidFill>
                          <a:schemeClr val="tx1"/>
                        </a:solidFill>
                      </a:endParaRPr>
                    </a:p>
                  </p:txBody>
                </p:sp>
                <p:grpSp>
                  <p:nvGrpSpPr>
                    <p:cNvPr id="59" name="Groep 58">
                      <a:extLst>
                        <a:ext uri="{FF2B5EF4-FFF2-40B4-BE49-F238E27FC236}">
                          <a16:creationId xmlns:a16="http://schemas.microsoft.com/office/drawing/2014/main" id="{D3C3B526-5C1F-3EA6-CD60-AF192B7BCBD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082517" y="4141563"/>
                      <a:ext cx="1336741" cy="838491"/>
                      <a:chOff x="4129908" y="3380307"/>
                      <a:chExt cx="1336741" cy="838491"/>
                    </a:xfrm>
                  </p:grpSpPr>
                  <p:sp>
                    <p:nvSpPr>
                      <p:cNvPr id="60" name="Rechthoek 59">
                        <a:extLst>
                          <a:ext uri="{FF2B5EF4-FFF2-40B4-BE49-F238E27FC236}">
                            <a16:creationId xmlns:a16="http://schemas.microsoft.com/office/drawing/2014/main" id="{9EA14ADE-71EE-2CC8-DCF4-24E2B114CE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56846" y="3380308"/>
                        <a:ext cx="409803" cy="8384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vert="vert" rtlCol="0" anchor="ctr"/>
                      <a:lstStyle/>
                      <a:p>
                        <a:pPr algn="ctr"/>
                        <a:r>
                          <a:rPr lang="en-US" sz="1400">
                            <a:solidFill>
                              <a:schemeClr val="tx1"/>
                            </a:solidFill>
                          </a:rPr>
                          <a:t>AP </a:t>
                        </a:r>
                        <a:r>
                          <a:rPr lang="en-US" sz="1400" dirty="0">
                            <a:solidFill>
                              <a:schemeClr val="tx1"/>
                            </a:solidFill>
                          </a:rPr>
                          <a:t>1</a:t>
                        </a:r>
                        <a:endParaRPr lang="nl-NL" sz="140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61" name="Rechthoek 60">
                        <a:extLst>
                          <a:ext uri="{FF2B5EF4-FFF2-40B4-BE49-F238E27FC236}">
                            <a16:creationId xmlns:a16="http://schemas.microsoft.com/office/drawing/2014/main" id="{EA842683-6CF9-913C-5315-705E26E8E1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11737" y="3380308"/>
                        <a:ext cx="377504" cy="83849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vert="vert" rtlCol="0" anchor="ctr"/>
                      <a:lstStyle/>
                      <a:p>
                        <a:pPr algn="ctr"/>
                        <a:r>
                          <a:rPr lang="en-US" sz="1400">
                            <a:solidFill>
                              <a:schemeClr val="tx1"/>
                            </a:solidFill>
                          </a:rPr>
                          <a:t>AP </a:t>
                        </a:r>
                        <a:r>
                          <a:rPr lang="en-US" sz="1400" dirty="0">
                            <a:solidFill>
                              <a:schemeClr val="tx1"/>
                            </a:solidFill>
                          </a:rPr>
                          <a:t>2</a:t>
                        </a:r>
                        <a:endParaRPr lang="nl-NL" sz="140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62" name="Rechthoek 61">
                        <a:extLst>
                          <a:ext uri="{FF2B5EF4-FFF2-40B4-BE49-F238E27FC236}">
                            <a16:creationId xmlns:a16="http://schemas.microsoft.com/office/drawing/2014/main" id="{13D6E59B-CE9A-DC39-DE0B-191502B9E5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29908" y="3380307"/>
                        <a:ext cx="382090" cy="8384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vert="vert" rtlCol="0" anchor="ctr"/>
                      <a:lstStyle/>
                      <a:p>
                        <a:pPr algn="ctr"/>
                        <a:r>
                          <a:rPr lang="en-US" sz="1400" dirty="0">
                            <a:solidFill>
                              <a:schemeClr val="tx1"/>
                            </a:solidFill>
                          </a:rPr>
                          <a:t>AP 3</a:t>
                        </a:r>
                        <a:endParaRPr lang="nl-NL" sz="140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cxnSp>
                <p:nvCxnSpPr>
                  <p:cNvPr id="56" name="Rechte verbindingslijn met pijl 55">
                    <a:extLst>
                      <a:ext uri="{FF2B5EF4-FFF2-40B4-BE49-F238E27FC236}">
                        <a16:creationId xmlns:a16="http://schemas.microsoft.com/office/drawing/2014/main" id="{D95249AF-FFAC-7917-B324-FE2E908B3731}"/>
                      </a:ext>
                    </a:extLst>
                  </p:cNvPr>
                  <p:cNvCxnSpPr/>
                  <p:nvPr/>
                </p:nvCxnSpPr>
                <p:spPr>
                  <a:xfrm>
                    <a:off x="4950020" y="2046569"/>
                    <a:ext cx="0" cy="25200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Rechte verbindingslijn met pijl 56">
                    <a:extLst>
                      <a:ext uri="{FF2B5EF4-FFF2-40B4-BE49-F238E27FC236}">
                        <a16:creationId xmlns:a16="http://schemas.microsoft.com/office/drawing/2014/main" id="{718DE78F-2E9C-8047-DC1B-80B65119A379}"/>
                      </a:ext>
                    </a:extLst>
                  </p:cNvPr>
                  <p:cNvCxnSpPr/>
                  <p:nvPr/>
                </p:nvCxnSpPr>
                <p:spPr>
                  <a:xfrm>
                    <a:off x="4955445" y="3114816"/>
                    <a:ext cx="0" cy="25200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2" name="Rechthoek 41">
                  <a:extLst>
                    <a:ext uri="{FF2B5EF4-FFF2-40B4-BE49-F238E27FC236}">
                      <a16:creationId xmlns:a16="http://schemas.microsoft.com/office/drawing/2014/main" id="{981E8230-6BF3-976A-A815-6F0DE328B184}"/>
                    </a:ext>
                  </a:extLst>
                </p:cNvPr>
                <p:cNvSpPr/>
                <p:nvPr/>
              </p:nvSpPr>
              <p:spPr>
                <a:xfrm rot="16200000">
                  <a:off x="7476646" y="3381094"/>
                  <a:ext cx="563923" cy="54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</a:rPr>
                    <a:t>R</a:t>
                  </a:r>
                  <a:r>
                    <a:rPr lang="en-US" sz="3200" dirty="0">
                      <a:solidFill>
                        <a:schemeClr val="tx1"/>
                      </a:solidFill>
                    </a:rPr>
                    <a:t>-</a:t>
                  </a:r>
                  <a:endParaRPr lang="nl-NL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48EFE3D2-7EBD-5B23-9579-27A8D6C62996}"/>
                    </a:ext>
                  </a:extLst>
                </p:cNvPr>
                <p:cNvSpPr/>
                <p:nvPr/>
              </p:nvSpPr>
              <p:spPr>
                <a:xfrm rot="16200000">
                  <a:off x="7480592" y="1888009"/>
                  <a:ext cx="566242" cy="54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</a:rPr>
                    <a:t>R</a:t>
                  </a:r>
                  <a:r>
                    <a:rPr lang="en-US" sz="2000" dirty="0">
                      <a:solidFill>
                        <a:schemeClr val="tx1"/>
                      </a:solidFill>
                    </a:rPr>
                    <a:t>+</a:t>
                  </a:r>
                  <a:endParaRPr lang="nl-NL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30664DC6-2C37-A9EB-92D7-75730D6C86AC}"/>
                    </a:ext>
                  </a:extLst>
                </p:cNvPr>
                <p:cNvSpPr/>
                <p:nvPr/>
              </p:nvSpPr>
              <p:spPr>
                <a:xfrm rot="16200000">
                  <a:off x="8271878" y="3381439"/>
                  <a:ext cx="563922" cy="54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</a:rPr>
                    <a:t>CF </a:t>
                  </a:r>
                  <a:endParaRPr lang="nl-NL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3BCF6C2E-0F18-9B74-7B76-7308248C9F18}"/>
                    </a:ext>
                  </a:extLst>
                </p:cNvPr>
                <p:cNvSpPr/>
                <p:nvPr/>
              </p:nvSpPr>
              <p:spPr>
                <a:xfrm rot="16200000">
                  <a:off x="8302480" y="1874675"/>
                  <a:ext cx="564569" cy="54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</a:rPr>
                    <a:t>EF</a:t>
                  </a:r>
                  <a:endParaRPr lang="nl-NL" sz="14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6" name="Rechte verbindingslijn 45">
                  <a:extLst>
                    <a:ext uri="{FF2B5EF4-FFF2-40B4-BE49-F238E27FC236}">
                      <a16:creationId xmlns:a16="http://schemas.microsoft.com/office/drawing/2014/main" id="{C7B72EE9-0499-9403-4273-A82D40EB829F}"/>
                    </a:ext>
                  </a:extLst>
                </p:cNvPr>
                <p:cNvCxnSpPr/>
                <p:nvPr/>
              </p:nvCxnSpPr>
              <p:spPr>
                <a:xfrm rot="16200000">
                  <a:off x="6527395" y="2887873"/>
                  <a:ext cx="1557959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Rechte verbindingslijn met pijl 46">
                  <a:extLst>
                    <a:ext uri="{FF2B5EF4-FFF2-40B4-BE49-F238E27FC236}">
                      <a16:creationId xmlns:a16="http://schemas.microsoft.com/office/drawing/2014/main" id="{29B4CB34-4C07-52BF-4DD9-9A05566337E2}"/>
                    </a:ext>
                  </a:extLst>
                </p:cNvPr>
                <p:cNvCxnSpPr>
                  <a:endCxn id="42" idx="0"/>
                </p:cNvCxnSpPr>
                <p:nvPr/>
              </p:nvCxnSpPr>
              <p:spPr>
                <a:xfrm>
                  <a:off x="7291604" y="3651093"/>
                  <a:ext cx="197004" cy="1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Rechte verbindingslijn met pijl 47">
                  <a:extLst>
                    <a:ext uri="{FF2B5EF4-FFF2-40B4-BE49-F238E27FC236}">
                      <a16:creationId xmlns:a16="http://schemas.microsoft.com/office/drawing/2014/main" id="{8096AB8C-E1B8-9CE0-1EFB-62A12BEF8412}"/>
                    </a:ext>
                  </a:extLst>
                </p:cNvPr>
                <p:cNvCxnSpPr/>
                <p:nvPr/>
              </p:nvCxnSpPr>
              <p:spPr>
                <a:xfrm>
                  <a:off x="7293975" y="2124230"/>
                  <a:ext cx="199715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Rechte verbindingslijn 48">
                  <a:extLst>
                    <a:ext uri="{FF2B5EF4-FFF2-40B4-BE49-F238E27FC236}">
                      <a16:creationId xmlns:a16="http://schemas.microsoft.com/office/drawing/2014/main" id="{A99C2AF5-DBE6-C77A-AD2B-B5FB35FC1CD8}"/>
                    </a:ext>
                  </a:extLst>
                </p:cNvPr>
                <p:cNvCxnSpPr/>
                <p:nvPr/>
              </p:nvCxnSpPr>
              <p:spPr>
                <a:xfrm rot="16200000">
                  <a:off x="7227403" y="2821301"/>
                  <a:ext cx="0" cy="13314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Rechte verbindingslijn met pijl 49">
                  <a:extLst>
                    <a:ext uri="{FF2B5EF4-FFF2-40B4-BE49-F238E27FC236}">
                      <a16:creationId xmlns:a16="http://schemas.microsoft.com/office/drawing/2014/main" id="{3E2B13E5-D14C-E9FD-F93F-3120A3CA1C7A}"/>
                    </a:ext>
                  </a:extLst>
                </p:cNvPr>
                <p:cNvCxnSpPr/>
                <p:nvPr/>
              </p:nvCxnSpPr>
              <p:spPr>
                <a:xfrm rot="16200000">
                  <a:off x="8188692" y="2001984"/>
                  <a:ext cx="0" cy="28800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Rechte verbindingslijn met pijl 50">
                  <a:extLst>
                    <a:ext uri="{FF2B5EF4-FFF2-40B4-BE49-F238E27FC236}">
                      <a16:creationId xmlns:a16="http://schemas.microsoft.com/office/drawing/2014/main" id="{7603FC96-9E7E-8A56-A4DD-2125064017D4}"/>
                    </a:ext>
                  </a:extLst>
                </p:cNvPr>
                <p:cNvCxnSpPr/>
                <p:nvPr/>
              </p:nvCxnSpPr>
              <p:spPr>
                <a:xfrm rot="16200000">
                  <a:off x="8188095" y="3558852"/>
                  <a:ext cx="0" cy="21600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Rechte verbindingslijn met pijl 51">
                  <a:extLst>
                    <a:ext uri="{FF2B5EF4-FFF2-40B4-BE49-F238E27FC236}">
                      <a16:creationId xmlns:a16="http://schemas.microsoft.com/office/drawing/2014/main" id="{42A06B11-FC9F-7045-D9A2-C4C2EE0C8F81}"/>
                    </a:ext>
                  </a:extLst>
                </p:cNvPr>
                <p:cNvCxnSpPr/>
                <p:nvPr/>
              </p:nvCxnSpPr>
              <p:spPr>
                <a:xfrm rot="16200000">
                  <a:off x="5948397" y="2695698"/>
                  <a:ext cx="0" cy="271541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Rechthoek 52">
                  <a:extLst>
                    <a:ext uri="{FF2B5EF4-FFF2-40B4-BE49-F238E27FC236}">
                      <a16:creationId xmlns:a16="http://schemas.microsoft.com/office/drawing/2014/main" id="{B54BE5EB-8E78-A176-40EC-553A8C21D333}"/>
                    </a:ext>
                  </a:extLst>
                </p:cNvPr>
                <p:cNvSpPr/>
                <p:nvPr/>
              </p:nvSpPr>
              <p:spPr>
                <a:xfrm rot="16200000">
                  <a:off x="6130197" y="2293138"/>
                  <a:ext cx="984608" cy="10766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</a:rPr>
                    <a:t>Level of observed </a:t>
                  </a:r>
                  <a:r>
                    <a:rPr lang="en-US" sz="1400" dirty="0" err="1">
                      <a:solidFill>
                        <a:schemeClr val="tx1"/>
                      </a:solidFill>
                    </a:rPr>
                    <a:t>perseverence</a:t>
                  </a:r>
                  <a:endParaRPr lang="nl-NL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" name="Rechthoek 53">
                  <a:extLst>
                    <a:ext uri="{FF2B5EF4-FFF2-40B4-BE49-F238E27FC236}">
                      <a16:creationId xmlns:a16="http://schemas.microsoft.com/office/drawing/2014/main" id="{C1935BBF-7493-D00F-B57A-A23380E0AF2F}"/>
                    </a:ext>
                  </a:extLst>
                </p:cNvPr>
                <p:cNvSpPr/>
                <p:nvPr/>
              </p:nvSpPr>
              <p:spPr>
                <a:xfrm rot="16200000">
                  <a:off x="2856036" y="2337605"/>
                  <a:ext cx="984608" cy="10071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</a:rPr>
                    <a:t>Is it a persevering problem?</a:t>
                  </a:r>
                  <a:endParaRPr lang="nl-NL" sz="14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457FCE11-6D8C-106C-53DE-62D60DF0F294}"/>
                </a:ext>
              </a:extLst>
            </p:cNvPr>
            <p:cNvGrpSpPr/>
            <p:nvPr/>
          </p:nvGrpSpPr>
          <p:grpSpPr>
            <a:xfrm>
              <a:off x="5555235" y="4814868"/>
              <a:ext cx="2203136" cy="1359599"/>
              <a:chOff x="199518" y="2623191"/>
              <a:chExt cx="2016225" cy="1359599"/>
            </a:xfrm>
            <a:solidFill>
              <a:schemeClr val="bg1"/>
            </a:solidFill>
          </p:grpSpPr>
          <p:sp>
            <p:nvSpPr>
              <p:cNvPr id="25" name="Rechthoek 24">
                <a:extLst>
                  <a:ext uri="{FF2B5EF4-FFF2-40B4-BE49-F238E27FC236}">
                    <a16:creationId xmlns:a16="http://schemas.microsoft.com/office/drawing/2014/main" id="{C998F295-F77E-64B7-4E57-8CC9A12FE370}"/>
                  </a:ext>
                </a:extLst>
              </p:cNvPr>
              <p:cNvSpPr/>
              <p:nvPr/>
            </p:nvSpPr>
            <p:spPr>
              <a:xfrm>
                <a:off x="199519" y="2623191"/>
                <a:ext cx="2016224" cy="58978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Goals at an advanced level</a:t>
                </a:r>
                <a:endParaRPr lang="nl-NL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19A141B9-C498-A2CE-252C-A4879F228496}"/>
                  </a:ext>
                </a:extLst>
              </p:cNvPr>
              <p:cNvSpPr/>
              <p:nvPr/>
            </p:nvSpPr>
            <p:spPr>
              <a:xfrm>
                <a:off x="199518" y="3717033"/>
                <a:ext cx="2016225" cy="26575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Now YOU have to persevere</a:t>
                </a:r>
                <a:endParaRPr lang="nl-NL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9FF17FBA-A9E0-9F65-35E4-F2E5BB1237A8}"/>
                  </a:ext>
                </a:extLst>
              </p:cNvPr>
              <p:cNvSpPr/>
              <p:nvPr/>
            </p:nvSpPr>
            <p:spPr>
              <a:xfrm>
                <a:off x="199519" y="3270414"/>
                <a:ext cx="2016224" cy="356188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Evidence based interventions</a:t>
                </a:r>
                <a:endParaRPr lang="nl-NL" sz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" name="Groep 53">
              <a:extLst>
                <a:ext uri="{FF2B5EF4-FFF2-40B4-BE49-F238E27FC236}">
                  <a16:creationId xmlns:a16="http://schemas.microsoft.com/office/drawing/2014/main" id="{BC5473AF-0387-EE69-C7B7-8E5722481720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7011436" y="4131179"/>
              <a:ext cx="801194" cy="388068"/>
              <a:chOff x="639208" y="2545504"/>
              <a:chExt cx="4090889" cy="2468206"/>
            </a:xfrm>
          </p:grpSpPr>
          <p:sp>
            <p:nvSpPr>
              <p:cNvPr id="11" name="Freeform 21">
                <a:extLst>
                  <a:ext uri="{FF2B5EF4-FFF2-40B4-BE49-F238E27FC236}">
                    <a16:creationId xmlns:a16="http://schemas.microsoft.com/office/drawing/2014/main" id="{D21E39F9-6E08-30D4-1D3D-938F9EE50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765" y="3883948"/>
                <a:ext cx="1622683" cy="1082988"/>
              </a:xfrm>
              <a:custGeom>
                <a:avLst/>
                <a:gdLst>
                  <a:gd name="T0" fmla="*/ 12579 w 903"/>
                  <a:gd name="T1" fmla="*/ 978473 h 601"/>
                  <a:gd name="T2" fmla="*/ 43128 w 903"/>
                  <a:gd name="T3" fmla="*/ 1025325 h 601"/>
                  <a:gd name="T4" fmla="*/ 84459 w 903"/>
                  <a:gd name="T5" fmla="*/ 1063166 h 601"/>
                  <a:gd name="T6" fmla="*/ 140165 w 903"/>
                  <a:gd name="T7" fmla="*/ 1081186 h 601"/>
                  <a:gd name="T8" fmla="*/ 190481 w 903"/>
                  <a:gd name="T9" fmla="*/ 1082988 h 601"/>
                  <a:gd name="T10" fmla="*/ 221030 w 903"/>
                  <a:gd name="T11" fmla="*/ 1079384 h 601"/>
                  <a:gd name="T12" fmla="*/ 240797 w 903"/>
                  <a:gd name="T13" fmla="*/ 1068572 h 601"/>
                  <a:gd name="T14" fmla="*/ 339631 w 903"/>
                  <a:gd name="T15" fmla="*/ 1009107 h 601"/>
                  <a:gd name="T16" fmla="*/ 512143 w 903"/>
                  <a:gd name="T17" fmla="*/ 904592 h 601"/>
                  <a:gd name="T18" fmla="*/ 727781 w 903"/>
                  <a:gd name="T19" fmla="*/ 773048 h 601"/>
                  <a:gd name="T20" fmla="*/ 964984 w 903"/>
                  <a:gd name="T21" fmla="*/ 632494 h 601"/>
                  <a:gd name="T22" fmla="*/ 1187811 w 903"/>
                  <a:gd name="T23" fmla="*/ 497346 h 601"/>
                  <a:gd name="T24" fmla="*/ 1374698 w 903"/>
                  <a:gd name="T25" fmla="*/ 387425 h 601"/>
                  <a:gd name="T26" fmla="*/ 1491503 w 903"/>
                  <a:gd name="T27" fmla="*/ 317148 h 601"/>
                  <a:gd name="T28" fmla="*/ 1541818 w 903"/>
                  <a:gd name="T29" fmla="*/ 284712 h 601"/>
                  <a:gd name="T30" fmla="*/ 1572367 w 903"/>
                  <a:gd name="T31" fmla="*/ 232455 h 601"/>
                  <a:gd name="T32" fmla="*/ 1584946 w 903"/>
                  <a:gd name="T33" fmla="*/ 176594 h 601"/>
                  <a:gd name="T34" fmla="*/ 1586743 w 903"/>
                  <a:gd name="T35" fmla="*/ 138752 h 601"/>
                  <a:gd name="T36" fmla="*/ 1622683 w 903"/>
                  <a:gd name="T37" fmla="*/ 90099 h 601"/>
                  <a:gd name="T38" fmla="*/ 1559788 w 903"/>
                  <a:gd name="T39" fmla="*/ 12614 h 601"/>
                  <a:gd name="T40" fmla="*/ 1529239 w 903"/>
                  <a:gd name="T41" fmla="*/ 45049 h 601"/>
                  <a:gd name="T42" fmla="*/ 1489706 w 903"/>
                  <a:gd name="T43" fmla="*/ 86495 h 601"/>
                  <a:gd name="T44" fmla="*/ 1442984 w 903"/>
                  <a:gd name="T45" fmla="*/ 131544 h 601"/>
                  <a:gd name="T46" fmla="*/ 1387277 w 903"/>
                  <a:gd name="T47" fmla="*/ 183802 h 601"/>
                  <a:gd name="T48" fmla="*/ 1320789 w 903"/>
                  <a:gd name="T49" fmla="*/ 241465 h 601"/>
                  <a:gd name="T50" fmla="*/ 1248909 w 903"/>
                  <a:gd name="T51" fmla="*/ 304534 h 601"/>
                  <a:gd name="T52" fmla="*/ 1162653 w 903"/>
                  <a:gd name="T53" fmla="*/ 369405 h 601"/>
                  <a:gd name="T54" fmla="*/ 1069210 w 903"/>
                  <a:gd name="T55" fmla="*/ 437880 h 601"/>
                  <a:gd name="T56" fmla="*/ 966781 w 903"/>
                  <a:gd name="T57" fmla="*/ 506355 h 601"/>
                  <a:gd name="T58" fmla="*/ 849977 w 903"/>
                  <a:gd name="T59" fmla="*/ 578435 h 601"/>
                  <a:gd name="T60" fmla="*/ 724187 w 903"/>
                  <a:gd name="T61" fmla="*/ 648712 h 601"/>
                  <a:gd name="T62" fmla="*/ 585819 w 903"/>
                  <a:gd name="T63" fmla="*/ 718989 h 601"/>
                  <a:gd name="T64" fmla="*/ 434872 w 903"/>
                  <a:gd name="T65" fmla="*/ 791068 h 601"/>
                  <a:gd name="T66" fmla="*/ 271346 w 903"/>
                  <a:gd name="T67" fmla="*/ 855939 h 601"/>
                  <a:gd name="T68" fmla="*/ 93444 w 903"/>
                  <a:gd name="T69" fmla="*/ 922612 h 6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903"/>
                  <a:gd name="T106" fmla="*/ 0 h 601"/>
                  <a:gd name="T107" fmla="*/ 903 w 903"/>
                  <a:gd name="T108" fmla="*/ 601 h 60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903" h="601">
                    <a:moveTo>
                      <a:pt x="0" y="530"/>
                    </a:moveTo>
                    <a:lnTo>
                      <a:pt x="7" y="543"/>
                    </a:lnTo>
                    <a:lnTo>
                      <a:pt x="15" y="557"/>
                    </a:lnTo>
                    <a:lnTo>
                      <a:pt x="24" y="569"/>
                    </a:lnTo>
                    <a:lnTo>
                      <a:pt x="32" y="578"/>
                    </a:lnTo>
                    <a:lnTo>
                      <a:pt x="47" y="590"/>
                    </a:lnTo>
                    <a:lnTo>
                      <a:pt x="62" y="596"/>
                    </a:lnTo>
                    <a:lnTo>
                      <a:pt x="78" y="600"/>
                    </a:lnTo>
                    <a:lnTo>
                      <a:pt x="93" y="601"/>
                    </a:lnTo>
                    <a:lnTo>
                      <a:pt x="106" y="601"/>
                    </a:lnTo>
                    <a:lnTo>
                      <a:pt x="116" y="600"/>
                    </a:lnTo>
                    <a:lnTo>
                      <a:pt x="123" y="599"/>
                    </a:lnTo>
                    <a:lnTo>
                      <a:pt x="126" y="598"/>
                    </a:lnTo>
                    <a:lnTo>
                      <a:pt x="134" y="593"/>
                    </a:lnTo>
                    <a:lnTo>
                      <a:pt x="154" y="580"/>
                    </a:lnTo>
                    <a:lnTo>
                      <a:pt x="189" y="560"/>
                    </a:lnTo>
                    <a:lnTo>
                      <a:pt x="233" y="533"/>
                    </a:lnTo>
                    <a:lnTo>
                      <a:pt x="285" y="502"/>
                    </a:lnTo>
                    <a:lnTo>
                      <a:pt x="343" y="466"/>
                    </a:lnTo>
                    <a:lnTo>
                      <a:pt x="405" y="429"/>
                    </a:lnTo>
                    <a:lnTo>
                      <a:pt x="471" y="390"/>
                    </a:lnTo>
                    <a:lnTo>
                      <a:pt x="537" y="351"/>
                    </a:lnTo>
                    <a:lnTo>
                      <a:pt x="600" y="312"/>
                    </a:lnTo>
                    <a:lnTo>
                      <a:pt x="661" y="276"/>
                    </a:lnTo>
                    <a:lnTo>
                      <a:pt x="716" y="243"/>
                    </a:lnTo>
                    <a:lnTo>
                      <a:pt x="765" y="215"/>
                    </a:lnTo>
                    <a:lnTo>
                      <a:pt x="803" y="192"/>
                    </a:lnTo>
                    <a:lnTo>
                      <a:pt x="830" y="176"/>
                    </a:lnTo>
                    <a:lnTo>
                      <a:pt x="845" y="168"/>
                    </a:lnTo>
                    <a:lnTo>
                      <a:pt x="858" y="158"/>
                    </a:lnTo>
                    <a:lnTo>
                      <a:pt x="868" y="145"/>
                    </a:lnTo>
                    <a:lnTo>
                      <a:pt x="875" y="129"/>
                    </a:lnTo>
                    <a:lnTo>
                      <a:pt x="880" y="113"/>
                    </a:lnTo>
                    <a:lnTo>
                      <a:pt x="882" y="98"/>
                    </a:lnTo>
                    <a:lnTo>
                      <a:pt x="883" y="85"/>
                    </a:lnTo>
                    <a:lnTo>
                      <a:pt x="883" y="77"/>
                    </a:lnTo>
                    <a:lnTo>
                      <a:pt x="883" y="73"/>
                    </a:lnTo>
                    <a:lnTo>
                      <a:pt x="903" y="50"/>
                    </a:lnTo>
                    <a:lnTo>
                      <a:pt x="876" y="0"/>
                    </a:lnTo>
                    <a:lnTo>
                      <a:pt x="868" y="7"/>
                    </a:lnTo>
                    <a:lnTo>
                      <a:pt x="860" y="16"/>
                    </a:lnTo>
                    <a:lnTo>
                      <a:pt x="851" y="25"/>
                    </a:lnTo>
                    <a:lnTo>
                      <a:pt x="841" y="37"/>
                    </a:lnTo>
                    <a:lnTo>
                      <a:pt x="829" y="48"/>
                    </a:lnTo>
                    <a:lnTo>
                      <a:pt x="817" y="61"/>
                    </a:lnTo>
                    <a:lnTo>
                      <a:pt x="803" y="73"/>
                    </a:lnTo>
                    <a:lnTo>
                      <a:pt x="788" y="88"/>
                    </a:lnTo>
                    <a:lnTo>
                      <a:pt x="772" y="102"/>
                    </a:lnTo>
                    <a:lnTo>
                      <a:pt x="754" y="118"/>
                    </a:lnTo>
                    <a:lnTo>
                      <a:pt x="735" y="134"/>
                    </a:lnTo>
                    <a:lnTo>
                      <a:pt x="715" y="152"/>
                    </a:lnTo>
                    <a:lnTo>
                      <a:pt x="695" y="169"/>
                    </a:lnTo>
                    <a:lnTo>
                      <a:pt x="671" y="186"/>
                    </a:lnTo>
                    <a:lnTo>
                      <a:pt x="647" y="205"/>
                    </a:lnTo>
                    <a:lnTo>
                      <a:pt x="622" y="223"/>
                    </a:lnTo>
                    <a:lnTo>
                      <a:pt x="595" y="243"/>
                    </a:lnTo>
                    <a:lnTo>
                      <a:pt x="567" y="262"/>
                    </a:lnTo>
                    <a:lnTo>
                      <a:pt x="538" y="281"/>
                    </a:lnTo>
                    <a:lnTo>
                      <a:pt x="506" y="300"/>
                    </a:lnTo>
                    <a:lnTo>
                      <a:pt x="473" y="321"/>
                    </a:lnTo>
                    <a:lnTo>
                      <a:pt x="439" y="341"/>
                    </a:lnTo>
                    <a:lnTo>
                      <a:pt x="403" y="360"/>
                    </a:lnTo>
                    <a:lnTo>
                      <a:pt x="365" y="380"/>
                    </a:lnTo>
                    <a:lnTo>
                      <a:pt x="326" y="399"/>
                    </a:lnTo>
                    <a:lnTo>
                      <a:pt x="285" y="419"/>
                    </a:lnTo>
                    <a:lnTo>
                      <a:pt x="242" y="439"/>
                    </a:lnTo>
                    <a:lnTo>
                      <a:pt x="197" y="457"/>
                    </a:lnTo>
                    <a:lnTo>
                      <a:pt x="151" y="475"/>
                    </a:lnTo>
                    <a:lnTo>
                      <a:pt x="103" y="494"/>
                    </a:lnTo>
                    <a:lnTo>
                      <a:pt x="52" y="512"/>
                    </a:lnTo>
                    <a:lnTo>
                      <a:pt x="0" y="53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2" name="Freeform 22">
                <a:extLst>
                  <a:ext uri="{FF2B5EF4-FFF2-40B4-BE49-F238E27FC236}">
                    <a16:creationId xmlns:a16="http://schemas.microsoft.com/office/drawing/2014/main" id="{B9B394C9-3529-D8E7-08F7-7D19B7DF2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786" y="3786803"/>
                <a:ext cx="1611889" cy="1050607"/>
              </a:xfrm>
              <a:custGeom>
                <a:avLst/>
                <a:gdLst>
                  <a:gd name="T0" fmla="*/ 1455552 w 897"/>
                  <a:gd name="T1" fmla="*/ 8995 h 584"/>
                  <a:gd name="T2" fmla="*/ 1419612 w 897"/>
                  <a:gd name="T3" fmla="*/ 0 h 584"/>
                  <a:gd name="T4" fmla="*/ 1385470 w 897"/>
                  <a:gd name="T5" fmla="*/ 5397 h 584"/>
                  <a:gd name="T6" fmla="*/ 1356718 w 897"/>
                  <a:gd name="T7" fmla="*/ 17990 h 584"/>
                  <a:gd name="T8" fmla="*/ 1344139 w 897"/>
                  <a:gd name="T9" fmla="*/ 23387 h 584"/>
                  <a:gd name="T10" fmla="*/ 1290230 w 897"/>
                  <a:gd name="T11" fmla="*/ 57568 h 584"/>
                  <a:gd name="T12" fmla="*/ 1150066 w 897"/>
                  <a:gd name="T13" fmla="*/ 143919 h 584"/>
                  <a:gd name="T14" fmla="*/ 948804 w 897"/>
                  <a:gd name="T15" fmla="*/ 266250 h 584"/>
                  <a:gd name="T16" fmla="*/ 716994 w 897"/>
                  <a:gd name="T17" fmla="*/ 410168 h 584"/>
                  <a:gd name="T18" fmla="*/ 483387 w 897"/>
                  <a:gd name="T19" fmla="*/ 554087 h 584"/>
                  <a:gd name="T20" fmla="*/ 271344 w 897"/>
                  <a:gd name="T21" fmla="*/ 685413 h 584"/>
                  <a:gd name="T22" fmla="*/ 113210 w 897"/>
                  <a:gd name="T23" fmla="*/ 784357 h 584"/>
                  <a:gd name="T24" fmla="*/ 34143 w 897"/>
                  <a:gd name="T25" fmla="*/ 834729 h 584"/>
                  <a:gd name="T26" fmla="*/ 0 w 897"/>
                  <a:gd name="T27" fmla="*/ 924678 h 584"/>
                  <a:gd name="T28" fmla="*/ 37737 w 897"/>
                  <a:gd name="T29" fmla="*/ 1050607 h 584"/>
                  <a:gd name="T30" fmla="*/ 222825 w 897"/>
                  <a:gd name="T31" fmla="*/ 985844 h 584"/>
                  <a:gd name="T32" fmla="*/ 391741 w 897"/>
                  <a:gd name="T33" fmla="*/ 919281 h 584"/>
                  <a:gd name="T34" fmla="*/ 549875 w 897"/>
                  <a:gd name="T35" fmla="*/ 850920 h 584"/>
                  <a:gd name="T36" fmla="*/ 693633 w 897"/>
                  <a:gd name="T37" fmla="*/ 780759 h 584"/>
                  <a:gd name="T38" fmla="*/ 826610 w 897"/>
                  <a:gd name="T39" fmla="*/ 710599 h 584"/>
                  <a:gd name="T40" fmla="*/ 947007 w 897"/>
                  <a:gd name="T41" fmla="*/ 636840 h 584"/>
                  <a:gd name="T42" fmla="*/ 1056623 w 897"/>
                  <a:gd name="T43" fmla="*/ 568479 h 584"/>
                  <a:gd name="T44" fmla="*/ 1155457 w 897"/>
                  <a:gd name="T45" fmla="*/ 498319 h 584"/>
                  <a:gd name="T46" fmla="*/ 1243509 w 897"/>
                  <a:gd name="T47" fmla="*/ 431756 h 584"/>
                  <a:gd name="T48" fmla="*/ 1322576 w 897"/>
                  <a:gd name="T49" fmla="*/ 370591 h 584"/>
                  <a:gd name="T50" fmla="*/ 1392658 w 897"/>
                  <a:gd name="T51" fmla="*/ 309425 h 584"/>
                  <a:gd name="T52" fmla="*/ 1453755 w 897"/>
                  <a:gd name="T53" fmla="*/ 255456 h 584"/>
                  <a:gd name="T54" fmla="*/ 1505867 w 897"/>
                  <a:gd name="T55" fmla="*/ 206883 h 584"/>
                  <a:gd name="T56" fmla="*/ 1548995 w 897"/>
                  <a:gd name="T57" fmla="*/ 163708 h 584"/>
                  <a:gd name="T58" fmla="*/ 1583137 w 897"/>
                  <a:gd name="T59" fmla="*/ 125929 h 584"/>
                  <a:gd name="T60" fmla="*/ 1611889 w 897"/>
                  <a:gd name="T61" fmla="*/ 97145 h 584"/>
                  <a:gd name="T62" fmla="*/ 1496882 w 897"/>
                  <a:gd name="T63" fmla="*/ 44975 h 58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97"/>
                  <a:gd name="T97" fmla="*/ 0 h 584"/>
                  <a:gd name="T98" fmla="*/ 897 w 897"/>
                  <a:gd name="T99" fmla="*/ 584 h 58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97" h="584">
                    <a:moveTo>
                      <a:pt x="833" y="25"/>
                    </a:moveTo>
                    <a:lnTo>
                      <a:pt x="810" y="5"/>
                    </a:lnTo>
                    <a:lnTo>
                      <a:pt x="801" y="1"/>
                    </a:lnTo>
                    <a:lnTo>
                      <a:pt x="790" y="0"/>
                    </a:lnTo>
                    <a:lnTo>
                      <a:pt x="780" y="1"/>
                    </a:lnTo>
                    <a:lnTo>
                      <a:pt x="771" y="3"/>
                    </a:lnTo>
                    <a:lnTo>
                      <a:pt x="762" y="6"/>
                    </a:lnTo>
                    <a:lnTo>
                      <a:pt x="755" y="10"/>
                    </a:lnTo>
                    <a:lnTo>
                      <a:pt x="750" y="12"/>
                    </a:lnTo>
                    <a:lnTo>
                      <a:pt x="748" y="13"/>
                    </a:lnTo>
                    <a:lnTo>
                      <a:pt x="740" y="18"/>
                    </a:lnTo>
                    <a:lnTo>
                      <a:pt x="718" y="32"/>
                    </a:lnTo>
                    <a:lnTo>
                      <a:pt x="684" y="53"/>
                    </a:lnTo>
                    <a:lnTo>
                      <a:pt x="640" y="80"/>
                    </a:lnTo>
                    <a:lnTo>
                      <a:pt x="588" y="112"/>
                    </a:lnTo>
                    <a:lnTo>
                      <a:pt x="528" y="148"/>
                    </a:lnTo>
                    <a:lnTo>
                      <a:pt x="464" y="187"/>
                    </a:lnTo>
                    <a:lnTo>
                      <a:pt x="399" y="228"/>
                    </a:lnTo>
                    <a:lnTo>
                      <a:pt x="333" y="269"/>
                    </a:lnTo>
                    <a:lnTo>
                      <a:pt x="269" y="308"/>
                    </a:lnTo>
                    <a:lnTo>
                      <a:pt x="206" y="346"/>
                    </a:lnTo>
                    <a:lnTo>
                      <a:pt x="151" y="381"/>
                    </a:lnTo>
                    <a:lnTo>
                      <a:pt x="102" y="412"/>
                    </a:lnTo>
                    <a:lnTo>
                      <a:pt x="63" y="436"/>
                    </a:lnTo>
                    <a:lnTo>
                      <a:pt x="34" y="453"/>
                    </a:lnTo>
                    <a:lnTo>
                      <a:pt x="19" y="464"/>
                    </a:lnTo>
                    <a:lnTo>
                      <a:pt x="4" y="485"/>
                    </a:lnTo>
                    <a:lnTo>
                      <a:pt x="0" y="514"/>
                    </a:lnTo>
                    <a:lnTo>
                      <a:pt x="7" y="549"/>
                    </a:lnTo>
                    <a:lnTo>
                      <a:pt x="21" y="584"/>
                    </a:lnTo>
                    <a:lnTo>
                      <a:pt x="73" y="566"/>
                    </a:lnTo>
                    <a:lnTo>
                      <a:pt x="124" y="548"/>
                    </a:lnTo>
                    <a:lnTo>
                      <a:pt x="172" y="529"/>
                    </a:lnTo>
                    <a:lnTo>
                      <a:pt x="218" y="511"/>
                    </a:lnTo>
                    <a:lnTo>
                      <a:pt x="263" y="493"/>
                    </a:lnTo>
                    <a:lnTo>
                      <a:pt x="306" y="473"/>
                    </a:lnTo>
                    <a:lnTo>
                      <a:pt x="347" y="453"/>
                    </a:lnTo>
                    <a:lnTo>
                      <a:pt x="386" y="434"/>
                    </a:lnTo>
                    <a:lnTo>
                      <a:pt x="424" y="414"/>
                    </a:lnTo>
                    <a:lnTo>
                      <a:pt x="460" y="395"/>
                    </a:lnTo>
                    <a:lnTo>
                      <a:pt x="494" y="375"/>
                    </a:lnTo>
                    <a:lnTo>
                      <a:pt x="527" y="354"/>
                    </a:lnTo>
                    <a:lnTo>
                      <a:pt x="559" y="335"/>
                    </a:lnTo>
                    <a:lnTo>
                      <a:pt x="588" y="316"/>
                    </a:lnTo>
                    <a:lnTo>
                      <a:pt x="616" y="297"/>
                    </a:lnTo>
                    <a:lnTo>
                      <a:pt x="643" y="277"/>
                    </a:lnTo>
                    <a:lnTo>
                      <a:pt x="668" y="259"/>
                    </a:lnTo>
                    <a:lnTo>
                      <a:pt x="692" y="240"/>
                    </a:lnTo>
                    <a:lnTo>
                      <a:pt x="716" y="223"/>
                    </a:lnTo>
                    <a:lnTo>
                      <a:pt x="736" y="206"/>
                    </a:lnTo>
                    <a:lnTo>
                      <a:pt x="756" y="188"/>
                    </a:lnTo>
                    <a:lnTo>
                      <a:pt x="775" y="172"/>
                    </a:lnTo>
                    <a:lnTo>
                      <a:pt x="793" y="156"/>
                    </a:lnTo>
                    <a:lnTo>
                      <a:pt x="809" y="142"/>
                    </a:lnTo>
                    <a:lnTo>
                      <a:pt x="824" y="127"/>
                    </a:lnTo>
                    <a:lnTo>
                      <a:pt x="838" y="115"/>
                    </a:lnTo>
                    <a:lnTo>
                      <a:pt x="850" y="102"/>
                    </a:lnTo>
                    <a:lnTo>
                      <a:pt x="862" y="91"/>
                    </a:lnTo>
                    <a:lnTo>
                      <a:pt x="872" y="79"/>
                    </a:lnTo>
                    <a:lnTo>
                      <a:pt x="881" y="70"/>
                    </a:lnTo>
                    <a:lnTo>
                      <a:pt x="889" y="61"/>
                    </a:lnTo>
                    <a:lnTo>
                      <a:pt x="897" y="54"/>
                    </a:lnTo>
                    <a:lnTo>
                      <a:pt x="878" y="17"/>
                    </a:lnTo>
                    <a:lnTo>
                      <a:pt x="833" y="25"/>
                    </a:lnTo>
                    <a:close/>
                  </a:path>
                </a:pathLst>
              </a:custGeom>
              <a:solidFill>
                <a:srgbClr val="44C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3" name="Freeform 23">
                <a:extLst>
                  <a:ext uri="{FF2B5EF4-FFF2-40B4-BE49-F238E27FC236}">
                    <a16:creationId xmlns:a16="http://schemas.microsoft.com/office/drawing/2014/main" id="{F3310626-EA17-9EAB-6A36-F7F2768DCB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6251" y="3930721"/>
                <a:ext cx="1147752" cy="741181"/>
              </a:xfrm>
              <a:custGeom>
                <a:avLst/>
                <a:gdLst>
                  <a:gd name="T0" fmla="*/ 66562 w 638"/>
                  <a:gd name="T1" fmla="*/ 734020 h 414"/>
                  <a:gd name="T2" fmla="*/ 50372 w 638"/>
                  <a:gd name="T3" fmla="*/ 741181 h 414"/>
                  <a:gd name="T4" fmla="*/ 32382 w 638"/>
                  <a:gd name="T5" fmla="*/ 737600 h 414"/>
                  <a:gd name="T6" fmla="*/ 17990 w 638"/>
                  <a:gd name="T7" fmla="*/ 732230 h 414"/>
                  <a:gd name="T8" fmla="*/ 5397 w 638"/>
                  <a:gd name="T9" fmla="*/ 719697 h 414"/>
                  <a:gd name="T10" fmla="*/ 5397 w 638"/>
                  <a:gd name="T11" fmla="*/ 719697 h 414"/>
                  <a:gd name="T12" fmla="*/ 0 w 638"/>
                  <a:gd name="T13" fmla="*/ 703585 h 414"/>
                  <a:gd name="T14" fmla="*/ 0 w 638"/>
                  <a:gd name="T15" fmla="*/ 687472 h 414"/>
                  <a:gd name="T16" fmla="*/ 5397 w 638"/>
                  <a:gd name="T17" fmla="*/ 673150 h 414"/>
                  <a:gd name="T18" fmla="*/ 17990 w 638"/>
                  <a:gd name="T19" fmla="*/ 660618 h 414"/>
                  <a:gd name="T20" fmla="*/ 1081190 w 638"/>
                  <a:gd name="T21" fmla="*/ 5371 h 414"/>
                  <a:gd name="T22" fmla="*/ 1097380 w 638"/>
                  <a:gd name="T23" fmla="*/ 0 h 414"/>
                  <a:gd name="T24" fmla="*/ 1115370 w 638"/>
                  <a:gd name="T25" fmla="*/ 0 h 414"/>
                  <a:gd name="T26" fmla="*/ 1129762 w 638"/>
                  <a:gd name="T27" fmla="*/ 8951 h 414"/>
                  <a:gd name="T28" fmla="*/ 1140556 w 638"/>
                  <a:gd name="T29" fmla="*/ 21484 h 414"/>
                  <a:gd name="T30" fmla="*/ 1140556 w 638"/>
                  <a:gd name="T31" fmla="*/ 21484 h 414"/>
                  <a:gd name="T32" fmla="*/ 1147752 w 638"/>
                  <a:gd name="T33" fmla="*/ 37596 h 414"/>
                  <a:gd name="T34" fmla="*/ 1147752 w 638"/>
                  <a:gd name="T35" fmla="*/ 53709 h 414"/>
                  <a:gd name="T36" fmla="*/ 1138757 w 638"/>
                  <a:gd name="T37" fmla="*/ 68031 h 414"/>
                  <a:gd name="T38" fmla="*/ 1126164 w 638"/>
                  <a:gd name="T39" fmla="*/ 80563 h 414"/>
                  <a:gd name="T40" fmla="*/ 66562 w 638"/>
                  <a:gd name="T41" fmla="*/ 734020 h 4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38"/>
                  <a:gd name="T64" fmla="*/ 0 h 414"/>
                  <a:gd name="T65" fmla="*/ 638 w 638"/>
                  <a:gd name="T66" fmla="*/ 414 h 41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38" h="414">
                    <a:moveTo>
                      <a:pt x="37" y="410"/>
                    </a:moveTo>
                    <a:lnTo>
                      <a:pt x="28" y="414"/>
                    </a:lnTo>
                    <a:lnTo>
                      <a:pt x="18" y="412"/>
                    </a:lnTo>
                    <a:lnTo>
                      <a:pt x="10" y="409"/>
                    </a:lnTo>
                    <a:lnTo>
                      <a:pt x="3" y="402"/>
                    </a:lnTo>
                    <a:lnTo>
                      <a:pt x="0" y="393"/>
                    </a:lnTo>
                    <a:lnTo>
                      <a:pt x="0" y="384"/>
                    </a:lnTo>
                    <a:lnTo>
                      <a:pt x="3" y="376"/>
                    </a:lnTo>
                    <a:lnTo>
                      <a:pt x="10" y="369"/>
                    </a:lnTo>
                    <a:lnTo>
                      <a:pt x="601" y="3"/>
                    </a:lnTo>
                    <a:lnTo>
                      <a:pt x="610" y="0"/>
                    </a:lnTo>
                    <a:lnTo>
                      <a:pt x="620" y="0"/>
                    </a:lnTo>
                    <a:lnTo>
                      <a:pt x="628" y="5"/>
                    </a:lnTo>
                    <a:lnTo>
                      <a:pt x="634" y="12"/>
                    </a:lnTo>
                    <a:lnTo>
                      <a:pt x="638" y="21"/>
                    </a:lnTo>
                    <a:lnTo>
                      <a:pt x="638" y="30"/>
                    </a:lnTo>
                    <a:lnTo>
                      <a:pt x="633" y="38"/>
                    </a:lnTo>
                    <a:lnTo>
                      <a:pt x="626" y="45"/>
                    </a:lnTo>
                    <a:lnTo>
                      <a:pt x="37" y="410"/>
                    </a:lnTo>
                    <a:close/>
                  </a:path>
                </a:pathLst>
              </a:custGeom>
              <a:solidFill>
                <a:srgbClr val="A5D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4" name="Freeform 24">
                <a:extLst>
                  <a:ext uri="{FF2B5EF4-FFF2-40B4-BE49-F238E27FC236}">
                    <a16:creationId xmlns:a16="http://schemas.microsoft.com/office/drawing/2014/main" id="{E4D2EB1C-E30A-0CA8-266B-E6FAC34811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579" y="4772646"/>
                <a:ext cx="104341" cy="143919"/>
              </a:xfrm>
              <a:custGeom>
                <a:avLst/>
                <a:gdLst>
                  <a:gd name="T0" fmla="*/ 15916 w 59"/>
                  <a:gd name="T1" fmla="*/ 0 h 81"/>
                  <a:gd name="T2" fmla="*/ 19453 w 59"/>
                  <a:gd name="T3" fmla="*/ 0 h 81"/>
                  <a:gd name="T4" fmla="*/ 24759 w 59"/>
                  <a:gd name="T5" fmla="*/ 1777 h 81"/>
                  <a:gd name="T6" fmla="*/ 33601 w 59"/>
                  <a:gd name="T7" fmla="*/ 5330 h 81"/>
                  <a:gd name="T8" fmla="*/ 42444 w 59"/>
                  <a:gd name="T9" fmla="*/ 10661 h 81"/>
                  <a:gd name="T10" fmla="*/ 53055 w 59"/>
                  <a:gd name="T11" fmla="*/ 15991 h 81"/>
                  <a:gd name="T12" fmla="*/ 65434 w 59"/>
                  <a:gd name="T13" fmla="*/ 26652 h 81"/>
                  <a:gd name="T14" fmla="*/ 76045 w 59"/>
                  <a:gd name="T15" fmla="*/ 37312 h 81"/>
                  <a:gd name="T16" fmla="*/ 86656 w 59"/>
                  <a:gd name="T17" fmla="*/ 49750 h 81"/>
                  <a:gd name="T18" fmla="*/ 100804 w 59"/>
                  <a:gd name="T19" fmla="*/ 83509 h 81"/>
                  <a:gd name="T20" fmla="*/ 104341 w 59"/>
                  <a:gd name="T21" fmla="*/ 113714 h 81"/>
                  <a:gd name="T22" fmla="*/ 104341 w 59"/>
                  <a:gd name="T23" fmla="*/ 135035 h 81"/>
                  <a:gd name="T24" fmla="*/ 102573 w 59"/>
                  <a:gd name="T25" fmla="*/ 143919 h 81"/>
                  <a:gd name="T26" fmla="*/ 100804 w 59"/>
                  <a:gd name="T27" fmla="*/ 143919 h 81"/>
                  <a:gd name="T28" fmla="*/ 91962 w 59"/>
                  <a:gd name="T29" fmla="*/ 140365 h 81"/>
                  <a:gd name="T30" fmla="*/ 79582 w 59"/>
                  <a:gd name="T31" fmla="*/ 138589 h 81"/>
                  <a:gd name="T32" fmla="*/ 65434 w 59"/>
                  <a:gd name="T33" fmla="*/ 136812 h 81"/>
                  <a:gd name="T34" fmla="*/ 49518 w 59"/>
                  <a:gd name="T35" fmla="*/ 131482 h 81"/>
                  <a:gd name="T36" fmla="*/ 35370 w 59"/>
                  <a:gd name="T37" fmla="*/ 124374 h 81"/>
                  <a:gd name="T38" fmla="*/ 22990 w 59"/>
                  <a:gd name="T39" fmla="*/ 117267 h 81"/>
                  <a:gd name="T40" fmla="*/ 12379 w 59"/>
                  <a:gd name="T41" fmla="*/ 104830 h 81"/>
                  <a:gd name="T42" fmla="*/ 0 w 59"/>
                  <a:gd name="T43" fmla="*/ 65741 h 81"/>
                  <a:gd name="T44" fmla="*/ 1768 w 59"/>
                  <a:gd name="T45" fmla="*/ 30205 h 81"/>
                  <a:gd name="T46" fmla="*/ 12379 w 59"/>
                  <a:gd name="T47" fmla="*/ 8884 h 81"/>
                  <a:gd name="T48" fmla="*/ 15916 w 59"/>
                  <a:gd name="T49" fmla="*/ 0 h 8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9"/>
                  <a:gd name="T76" fmla="*/ 0 h 81"/>
                  <a:gd name="T77" fmla="*/ 59 w 59"/>
                  <a:gd name="T78" fmla="*/ 81 h 8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9" h="81">
                    <a:moveTo>
                      <a:pt x="9" y="0"/>
                    </a:moveTo>
                    <a:lnTo>
                      <a:pt x="11" y="0"/>
                    </a:lnTo>
                    <a:lnTo>
                      <a:pt x="14" y="1"/>
                    </a:lnTo>
                    <a:lnTo>
                      <a:pt x="19" y="3"/>
                    </a:lnTo>
                    <a:lnTo>
                      <a:pt x="24" y="6"/>
                    </a:lnTo>
                    <a:lnTo>
                      <a:pt x="30" y="9"/>
                    </a:lnTo>
                    <a:lnTo>
                      <a:pt x="37" y="15"/>
                    </a:lnTo>
                    <a:lnTo>
                      <a:pt x="43" y="21"/>
                    </a:lnTo>
                    <a:lnTo>
                      <a:pt x="49" y="28"/>
                    </a:lnTo>
                    <a:lnTo>
                      <a:pt x="57" y="47"/>
                    </a:lnTo>
                    <a:lnTo>
                      <a:pt x="59" y="64"/>
                    </a:lnTo>
                    <a:lnTo>
                      <a:pt x="59" y="76"/>
                    </a:lnTo>
                    <a:lnTo>
                      <a:pt x="58" y="81"/>
                    </a:lnTo>
                    <a:lnTo>
                      <a:pt x="57" y="81"/>
                    </a:lnTo>
                    <a:lnTo>
                      <a:pt x="52" y="79"/>
                    </a:lnTo>
                    <a:lnTo>
                      <a:pt x="45" y="78"/>
                    </a:lnTo>
                    <a:lnTo>
                      <a:pt x="37" y="77"/>
                    </a:lnTo>
                    <a:lnTo>
                      <a:pt x="28" y="74"/>
                    </a:lnTo>
                    <a:lnTo>
                      <a:pt x="20" y="70"/>
                    </a:lnTo>
                    <a:lnTo>
                      <a:pt x="13" y="66"/>
                    </a:lnTo>
                    <a:lnTo>
                      <a:pt x="7" y="59"/>
                    </a:lnTo>
                    <a:lnTo>
                      <a:pt x="0" y="37"/>
                    </a:lnTo>
                    <a:lnTo>
                      <a:pt x="1" y="17"/>
                    </a:lnTo>
                    <a:lnTo>
                      <a:pt x="7" y="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4B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5" name="Freeform 25">
                <a:extLst>
                  <a:ext uri="{FF2B5EF4-FFF2-40B4-BE49-F238E27FC236}">
                    <a16:creationId xmlns:a16="http://schemas.microsoft.com/office/drawing/2014/main" id="{F57DA256-0D12-B48A-B2F3-C89B577CED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3901" y="3635688"/>
                <a:ext cx="363395" cy="363395"/>
              </a:xfrm>
              <a:custGeom>
                <a:avLst/>
                <a:gdLst>
                  <a:gd name="T0" fmla="*/ 181698 w 202"/>
                  <a:gd name="T1" fmla="*/ 363395 h 200"/>
                  <a:gd name="T2" fmla="*/ 219476 w 202"/>
                  <a:gd name="T3" fmla="*/ 359761 h 200"/>
                  <a:gd name="T4" fmla="*/ 253657 w 202"/>
                  <a:gd name="T5" fmla="*/ 348859 h 200"/>
                  <a:gd name="T6" fmla="*/ 284240 w 202"/>
                  <a:gd name="T7" fmla="*/ 332506 h 200"/>
                  <a:gd name="T8" fmla="*/ 311224 w 202"/>
                  <a:gd name="T9" fmla="*/ 308886 h 200"/>
                  <a:gd name="T10" fmla="*/ 331013 w 202"/>
                  <a:gd name="T11" fmla="*/ 283448 h 200"/>
                  <a:gd name="T12" fmla="*/ 347204 w 202"/>
                  <a:gd name="T13" fmla="*/ 252560 h 200"/>
                  <a:gd name="T14" fmla="*/ 357998 w 202"/>
                  <a:gd name="T15" fmla="*/ 219854 h 200"/>
                  <a:gd name="T16" fmla="*/ 363395 w 202"/>
                  <a:gd name="T17" fmla="*/ 181698 h 200"/>
                  <a:gd name="T18" fmla="*/ 357998 w 202"/>
                  <a:gd name="T19" fmla="*/ 143541 h 200"/>
                  <a:gd name="T20" fmla="*/ 347204 w 202"/>
                  <a:gd name="T21" fmla="*/ 110835 h 200"/>
                  <a:gd name="T22" fmla="*/ 331013 w 202"/>
                  <a:gd name="T23" fmla="*/ 78130 h 200"/>
                  <a:gd name="T24" fmla="*/ 311224 w 202"/>
                  <a:gd name="T25" fmla="*/ 50875 h 200"/>
                  <a:gd name="T26" fmla="*/ 284240 w 202"/>
                  <a:gd name="T27" fmla="*/ 30889 h 200"/>
                  <a:gd name="T28" fmla="*/ 253657 w 202"/>
                  <a:gd name="T29" fmla="*/ 14536 h 200"/>
                  <a:gd name="T30" fmla="*/ 219476 w 202"/>
                  <a:gd name="T31" fmla="*/ 3634 h 200"/>
                  <a:gd name="T32" fmla="*/ 181698 w 202"/>
                  <a:gd name="T33" fmla="*/ 0 h 200"/>
                  <a:gd name="T34" fmla="*/ 145718 w 202"/>
                  <a:gd name="T35" fmla="*/ 3634 h 200"/>
                  <a:gd name="T36" fmla="*/ 111537 w 202"/>
                  <a:gd name="T37" fmla="*/ 14536 h 200"/>
                  <a:gd name="T38" fmla="*/ 80954 w 202"/>
                  <a:gd name="T39" fmla="*/ 30889 h 200"/>
                  <a:gd name="T40" fmla="*/ 53970 w 202"/>
                  <a:gd name="T41" fmla="*/ 50875 h 200"/>
                  <a:gd name="T42" fmla="*/ 30583 w 202"/>
                  <a:gd name="T43" fmla="*/ 78130 h 200"/>
                  <a:gd name="T44" fmla="*/ 14392 w 202"/>
                  <a:gd name="T45" fmla="*/ 110835 h 200"/>
                  <a:gd name="T46" fmla="*/ 3598 w 202"/>
                  <a:gd name="T47" fmla="*/ 143541 h 200"/>
                  <a:gd name="T48" fmla="*/ 0 w 202"/>
                  <a:gd name="T49" fmla="*/ 181698 h 200"/>
                  <a:gd name="T50" fmla="*/ 3598 w 202"/>
                  <a:gd name="T51" fmla="*/ 219854 h 200"/>
                  <a:gd name="T52" fmla="*/ 14392 w 202"/>
                  <a:gd name="T53" fmla="*/ 252560 h 200"/>
                  <a:gd name="T54" fmla="*/ 30583 w 202"/>
                  <a:gd name="T55" fmla="*/ 283448 h 200"/>
                  <a:gd name="T56" fmla="*/ 53970 w 202"/>
                  <a:gd name="T57" fmla="*/ 308886 h 200"/>
                  <a:gd name="T58" fmla="*/ 80954 w 202"/>
                  <a:gd name="T59" fmla="*/ 332506 h 200"/>
                  <a:gd name="T60" fmla="*/ 111537 w 202"/>
                  <a:gd name="T61" fmla="*/ 348859 h 200"/>
                  <a:gd name="T62" fmla="*/ 145718 w 202"/>
                  <a:gd name="T63" fmla="*/ 359761 h 200"/>
                  <a:gd name="T64" fmla="*/ 181698 w 202"/>
                  <a:gd name="T65" fmla="*/ 363395 h 2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2"/>
                  <a:gd name="T100" fmla="*/ 0 h 200"/>
                  <a:gd name="T101" fmla="*/ 202 w 202"/>
                  <a:gd name="T102" fmla="*/ 200 h 2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2" h="200">
                    <a:moveTo>
                      <a:pt x="101" y="200"/>
                    </a:moveTo>
                    <a:lnTo>
                      <a:pt x="122" y="198"/>
                    </a:lnTo>
                    <a:lnTo>
                      <a:pt x="141" y="192"/>
                    </a:lnTo>
                    <a:lnTo>
                      <a:pt x="158" y="183"/>
                    </a:lnTo>
                    <a:lnTo>
                      <a:pt x="173" y="170"/>
                    </a:lnTo>
                    <a:lnTo>
                      <a:pt x="184" y="156"/>
                    </a:lnTo>
                    <a:lnTo>
                      <a:pt x="193" y="139"/>
                    </a:lnTo>
                    <a:lnTo>
                      <a:pt x="199" y="121"/>
                    </a:lnTo>
                    <a:lnTo>
                      <a:pt x="202" y="100"/>
                    </a:lnTo>
                    <a:lnTo>
                      <a:pt x="199" y="79"/>
                    </a:lnTo>
                    <a:lnTo>
                      <a:pt x="193" y="61"/>
                    </a:lnTo>
                    <a:lnTo>
                      <a:pt x="184" y="43"/>
                    </a:lnTo>
                    <a:lnTo>
                      <a:pt x="173" y="28"/>
                    </a:lnTo>
                    <a:lnTo>
                      <a:pt x="158" y="17"/>
                    </a:lnTo>
                    <a:lnTo>
                      <a:pt x="141" y="8"/>
                    </a:lnTo>
                    <a:lnTo>
                      <a:pt x="122" y="2"/>
                    </a:lnTo>
                    <a:lnTo>
                      <a:pt x="101" y="0"/>
                    </a:lnTo>
                    <a:lnTo>
                      <a:pt x="81" y="2"/>
                    </a:lnTo>
                    <a:lnTo>
                      <a:pt x="62" y="8"/>
                    </a:lnTo>
                    <a:lnTo>
                      <a:pt x="45" y="17"/>
                    </a:lnTo>
                    <a:lnTo>
                      <a:pt x="30" y="28"/>
                    </a:lnTo>
                    <a:lnTo>
                      <a:pt x="17" y="43"/>
                    </a:lnTo>
                    <a:lnTo>
                      <a:pt x="8" y="61"/>
                    </a:lnTo>
                    <a:lnTo>
                      <a:pt x="2" y="79"/>
                    </a:lnTo>
                    <a:lnTo>
                      <a:pt x="0" y="100"/>
                    </a:lnTo>
                    <a:lnTo>
                      <a:pt x="2" y="121"/>
                    </a:lnTo>
                    <a:lnTo>
                      <a:pt x="8" y="139"/>
                    </a:lnTo>
                    <a:lnTo>
                      <a:pt x="17" y="156"/>
                    </a:lnTo>
                    <a:lnTo>
                      <a:pt x="30" y="170"/>
                    </a:lnTo>
                    <a:lnTo>
                      <a:pt x="45" y="183"/>
                    </a:lnTo>
                    <a:lnTo>
                      <a:pt x="62" y="192"/>
                    </a:lnTo>
                    <a:lnTo>
                      <a:pt x="81" y="198"/>
                    </a:lnTo>
                    <a:lnTo>
                      <a:pt x="101" y="200"/>
                    </a:lnTo>
                    <a:close/>
                  </a:path>
                </a:pathLst>
              </a:custGeom>
              <a:solidFill>
                <a:srgbClr val="F4B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6" name="Freeform 26">
                <a:extLst>
                  <a:ext uri="{FF2B5EF4-FFF2-40B4-BE49-F238E27FC236}">
                    <a16:creationId xmlns:a16="http://schemas.microsoft.com/office/drawing/2014/main" id="{38062934-6B35-5972-63AF-F372B6F86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222" y="2574287"/>
                <a:ext cx="1640673" cy="1097380"/>
              </a:xfrm>
              <a:custGeom>
                <a:avLst/>
                <a:gdLst>
                  <a:gd name="T0" fmla="*/ 1640673 w 912"/>
                  <a:gd name="T1" fmla="*/ 234252 h 609"/>
                  <a:gd name="T2" fmla="*/ 1638874 w 912"/>
                  <a:gd name="T3" fmla="*/ 230648 h 609"/>
                  <a:gd name="T4" fmla="*/ 1635276 w 912"/>
                  <a:gd name="T5" fmla="*/ 221638 h 609"/>
                  <a:gd name="T6" fmla="*/ 1629879 w 912"/>
                  <a:gd name="T7" fmla="*/ 207223 h 609"/>
                  <a:gd name="T8" fmla="*/ 1620884 w 912"/>
                  <a:gd name="T9" fmla="*/ 191005 h 609"/>
                  <a:gd name="T10" fmla="*/ 1608291 w 912"/>
                  <a:gd name="T11" fmla="*/ 169382 h 609"/>
                  <a:gd name="T12" fmla="*/ 1592100 w 912"/>
                  <a:gd name="T13" fmla="*/ 147759 h 609"/>
                  <a:gd name="T14" fmla="*/ 1572312 w 912"/>
                  <a:gd name="T15" fmla="*/ 122532 h 609"/>
                  <a:gd name="T16" fmla="*/ 1552523 w 912"/>
                  <a:gd name="T17" fmla="*/ 99107 h 609"/>
                  <a:gd name="T18" fmla="*/ 1527337 w 912"/>
                  <a:gd name="T19" fmla="*/ 73879 h 609"/>
                  <a:gd name="T20" fmla="*/ 1500352 w 912"/>
                  <a:gd name="T21" fmla="*/ 54058 h 609"/>
                  <a:gd name="T22" fmla="*/ 1469770 w 912"/>
                  <a:gd name="T23" fmla="*/ 32435 h 609"/>
                  <a:gd name="T24" fmla="*/ 1433790 w 912"/>
                  <a:gd name="T25" fmla="*/ 18019 h 609"/>
                  <a:gd name="T26" fmla="*/ 1397810 w 912"/>
                  <a:gd name="T27" fmla="*/ 5406 h 609"/>
                  <a:gd name="T28" fmla="*/ 1356434 w 912"/>
                  <a:gd name="T29" fmla="*/ 0 h 609"/>
                  <a:gd name="T30" fmla="*/ 1309660 w 912"/>
                  <a:gd name="T31" fmla="*/ 0 h 609"/>
                  <a:gd name="T32" fmla="*/ 1262887 w 912"/>
                  <a:gd name="T33" fmla="*/ 7208 h 609"/>
                  <a:gd name="T34" fmla="*/ 1210716 w 912"/>
                  <a:gd name="T35" fmla="*/ 21623 h 609"/>
                  <a:gd name="T36" fmla="*/ 1154948 w 912"/>
                  <a:gd name="T37" fmla="*/ 39643 h 609"/>
                  <a:gd name="T38" fmla="*/ 1091983 w 912"/>
                  <a:gd name="T39" fmla="*/ 61266 h 609"/>
                  <a:gd name="T40" fmla="*/ 1030818 w 912"/>
                  <a:gd name="T41" fmla="*/ 84691 h 609"/>
                  <a:gd name="T42" fmla="*/ 964255 w 912"/>
                  <a:gd name="T43" fmla="*/ 113522 h 609"/>
                  <a:gd name="T44" fmla="*/ 897693 w 912"/>
                  <a:gd name="T45" fmla="*/ 142353 h 609"/>
                  <a:gd name="T46" fmla="*/ 829331 w 912"/>
                  <a:gd name="T47" fmla="*/ 176590 h 609"/>
                  <a:gd name="T48" fmla="*/ 759171 w 912"/>
                  <a:gd name="T49" fmla="*/ 210827 h 609"/>
                  <a:gd name="T50" fmla="*/ 690810 w 912"/>
                  <a:gd name="T51" fmla="*/ 248667 h 609"/>
                  <a:gd name="T52" fmla="*/ 622448 w 912"/>
                  <a:gd name="T53" fmla="*/ 286508 h 609"/>
                  <a:gd name="T54" fmla="*/ 555886 w 912"/>
                  <a:gd name="T55" fmla="*/ 322547 h 609"/>
                  <a:gd name="T56" fmla="*/ 491123 w 912"/>
                  <a:gd name="T57" fmla="*/ 362189 h 609"/>
                  <a:gd name="T58" fmla="*/ 431756 w 912"/>
                  <a:gd name="T59" fmla="*/ 401832 h 609"/>
                  <a:gd name="T60" fmla="*/ 374189 w 912"/>
                  <a:gd name="T61" fmla="*/ 441475 h 609"/>
                  <a:gd name="T62" fmla="*/ 320219 w 912"/>
                  <a:gd name="T63" fmla="*/ 481117 h 609"/>
                  <a:gd name="T64" fmla="*/ 271647 w 912"/>
                  <a:gd name="T65" fmla="*/ 520760 h 609"/>
                  <a:gd name="T66" fmla="*/ 187094 w 912"/>
                  <a:gd name="T67" fmla="*/ 598243 h 609"/>
                  <a:gd name="T68" fmla="*/ 118733 w 912"/>
                  <a:gd name="T69" fmla="*/ 673925 h 609"/>
                  <a:gd name="T70" fmla="*/ 66562 w 912"/>
                  <a:gd name="T71" fmla="*/ 746002 h 609"/>
                  <a:gd name="T72" fmla="*/ 28784 w 912"/>
                  <a:gd name="T73" fmla="*/ 818080 h 609"/>
                  <a:gd name="T74" fmla="*/ 7196 w 912"/>
                  <a:gd name="T75" fmla="*/ 886553 h 609"/>
                  <a:gd name="T76" fmla="*/ 0 w 912"/>
                  <a:gd name="T77" fmla="*/ 947819 h 609"/>
                  <a:gd name="T78" fmla="*/ 5397 w 912"/>
                  <a:gd name="T79" fmla="*/ 1003679 h 609"/>
                  <a:gd name="T80" fmla="*/ 25186 w 912"/>
                  <a:gd name="T81" fmla="*/ 1054134 h 609"/>
                  <a:gd name="T82" fmla="*/ 35980 w 912"/>
                  <a:gd name="T83" fmla="*/ 1055935 h 609"/>
                  <a:gd name="T84" fmla="*/ 61165 w 912"/>
                  <a:gd name="T85" fmla="*/ 1063143 h 609"/>
                  <a:gd name="T86" fmla="*/ 95346 w 912"/>
                  <a:gd name="T87" fmla="*/ 1072153 h 609"/>
                  <a:gd name="T88" fmla="*/ 142120 w 912"/>
                  <a:gd name="T89" fmla="*/ 1081163 h 609"/>
                  <a:gd name="T90" fmla="*/ 187094 w 912"/>
                  <a:gd name="T91" fmla="*/ 1090172 h 609"/>
                  <a:gd name="T92" fmla="*/ 232069 w 912"/>
                  <a:gd name="T93" fmla="*/ 1095578 h 609"/>
                  <a:gd name="T94" fmla="*/ 273446 w 912"/>
                  <a:gd name="T95" fmla="*/ 1097380 h 609"/>
                  <a:gd name="T96" fmla="*/ 302229 w 912"/>
                  <a:gd name="T97" fmla="*/ 1093776 h 609"/>
                  <a:gd name="T98" fmla="*/ 1640673 w 912"/>
                  <a:gd name="T99" fmla="*/ 234252 h 60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12"/>
                  <a:gd name="T151" fmla="*/ 0 h 609"/>
                  <a:gd name="T152" fmla="*/ 912 w 912"/>
                  <a:gd name="T153" fmla="*/ 609 h 60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12" h="609">
                    <a:moveTo>
                      <a:pt x="912" y="130"/>
                    </a:moveTo>
                    <a:lnTo>
                      <a:pt x="911" y="128"/>
                    </a:lnTo>
                    <a:lnTo>
                      <a:pt x="909" y="123"/>
                    </a:lnTo>
                    <a:lnTo>
                      <a:pt x="906" y="115"/>
                    </a:lnTo>
                    <a:lnTo>
                      <a:pt x="901" y="106"/>
                    </a:lnTo>
                    <a:lnTo>
                      <a:pt x="894" y="94"/>
                    </a:lnTo>
                    <a:lnTo>
                      <a:pt x="885" y="82"/>
                    </a:lnTo>
                    <a:lnTo>
                      <a:pt x="874" y="68"/>
                    </a:lnTo>
                    <a:lnTo>
                      <a:pt x="863" y="55"/>
                    </a:lnTo>
                    <a:lnTo>
                      <a:pt x="849" y="41"/>
                    </a:lnTo>
                    <a:lnTo>
                      <a:pt x="834" y="30"/>
                    </a:lnTo>
                    <a:lnTo>
                      <a:pt x="817" y="18"/>
                    </a:lnTo>
                    <a:lnTo>
                      <a:pt x="797" y="10"/>
                    </a:lnTo>
                    <a:lnTo>
                      <a:pt x="777" y="3"/>
                    </a:lnTo>
                    <a:lnTo>
                      <a:pt x="754" y="0"/>
                    </a:lnTo>
                    <a:lnTo>
                      <a:pt x="728" y="0"/>
                    </a:lnTo>
                    <a:lnTo>
                      <a:pt x="702" y="4"/>
                    </a:lnTo>
                    <a:lnTo>
                      <a:pt x="673" y="12"/>
                    </a:lnTo>
                    <a:lnTo>
                      <a:pt x="642" y="22"/>
                    </a:lnTo>
                    <a:lnTo>
                      <a:pt x="607" y="34"/>
                    </a:lnTo>
                    <a:lnTo>
                      <a:pt x="573" y="47"/>
                    </a:lnTo>
                    <a:lnTo>
                      <a:pt x="536" y="63"/>
                    </a:lnTo>
                    <a:lnTo>
                      <a:pt x="499" y="79"/>
                    </a:lnTo>
                    <a:lnTo>
                      <a:pt x="461" y="98"/>
                    </a:lnTo>
                    <a:lnTo>
                      <a:pt x="422" y="117"/>
                    </a:lnTo>
                    <a:lnTo>
                      <a:pt x="384" y="138"/>
                    </a:lnTo>
                    <a:lnTo>
                      <a:pt x="346" y="159"/>
                    </a:lnTo>
                    <a:lnTo>
                      <a:pt x="309" y="179"/>
                    </a:lnTo>
                    <a:lnTo>
                      <a:pt x="273" y="201"/>
                    </a:lnTo>
                    <a:lnTo>
                      <a:pt x="240" y="223"/>
                    </a:lnTo>
                    <a:lnTo>
                      <a:pt x="208" y="245"/>
                    </a:lnTo>
                    <a:lnTo>
                      <a:pt x="178" y="267"/>
                    </a:lnTo>
                    <a:lnTo>
                      <a:pt x="151" y="289"/>
                    </a:lnTo>
                    <a:lnTo>
                      <a:pt x="104" y="332"/>
                    </a:lnTo>
                    <a:lnTo>
                      <a:pt x="66" y="374"/>
                    </a:lnTo>
                    <a:lnTo>
                      <a:pt x="37" y="414"/>
                    </a:lnTo>
                    <a:lnTo>
                      <a:pt x="16" y="454"/>
                    </a:lnTo>
                    <a:lnTo>
                      <a:pt x="4" y="492"/>
                    </a:lnTo>
                    <a:lnTo>
                      <a:pt x="0" y="526"/>
                    </a:lnTo>
                    <a:lnTo>
                      <a:pt x="3" y="557"/>
                    </a:lnTo>
                    <a:lnTo>
                      <a:pt x="14" y="585"/>
                    </a:lnTo>
                    <a:lnTo>
                      <a:pt x="20" y="586"/>
                    </a:lnTo>
                    <a:lnTo>
                      <a:pt x="34" y="590"/>
                    </a:lnTo>
                    <a:lnTo>
                      <a:pt x="53" y="595"/>
                    </a:lnTo>
                    <a:lnTo>
                      <a:pt x="79" y="600"/>
                    </a:lnTo>
                    <a:lnTo>
                      <a:pt x="104" y="605"/>
                    </a:lnTo>
                    <a:lnTo>
                      <a:pt x="129" y="608"/>
                    </a:lnTo>
                    <a:lnTo>
                      <a:pt x="152" y="609"/>
                    </a:lnTo>
                    <a:lnTo>
                      <a:pt x="168" y="607"/>
                    </a:lnTo>
                    <a:lnTo>
                      <a:pt x="912" y="130"/>
                    </a:lnTo>
                    <a:close/>
                  </a:path>
                </a:pathLst>
              </a:custGeom>
              <a:solidFill>
                <a:srgbClr val="F4B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7" name="Freeform 27">
                <a:extLst>
                  <a:ext uri="{FF2B5EF4-FFF2-40B4-BE49-F238E27FC236}">
                    <a16:creationId xmlns:a16="http://schemas.microsoft.com/office/drawing/2014/main" id="{CB543BCB-BBDB-74DC-458F-4337A0611E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904" y="2800959"/>
                <a:ext cx="1352836" cy="899492"/>
              </a:xfrm>
              <a:custGeom>
                <a:avLst/>
                <a:gdLst>
                  <a:gd name="T0" fmla="*/ 23418 w 751"/>
                  <a:gd name="T1" fmla="*/ 841925 h 500"/>
                  <a:gd name="T2" fmla="*/ 1801 w 751"/>
                  <a:gd name="T3" fmla="*/ 791553 h 500"/>
                  <a:gd name="T4" fmla="*/ 3603 w 751"/>
                  <a:gd name="T5" fmla="*/ 728589 h 500"/>
                  <a:gd name="T6" fmla="*/ 30623 w 751"/>
                  <a:gd name="T7" fmla="*/ 654830 h 500"/>
                  <a:gd name="T8" fmla="*/ 81062 w 751"/>
                  <a:gd name="T9" fmla="*/ 573876 h 500"/>
                  <a:gd name="T10" fmla="*/ 154919 w 751"/>
                  <a:gd name="T11" fmla="*/ 489324 h 500"/>
                  <a:gd name="T12" fmla="*/ 248590 w 751"/>
                  <a:gd name="T13" fmla="*/ 402972 h 500"/>
                  <a:gd name="T14" fmla="*/ 360276 w 751"/>
                  <a:gd name="T15" fmla="*/ 313023 h 500"/>
                  <a:gd name="T16" fmla="*/ 488174 w 751"/>
                  <a:gd name="T17" fmla="*/ 228471 h 500"/>
                  <a:gd name="T18" fmla="*/ 621476 w 751"/>
                  <a:gd name="T19" fmla="*/ 156512 h 500"/>
                  <a:gd name="T20" fmla="*/ 754778 w 751"/>
                  <a:gd name="T21" fmla="*/ 95346 h 500"/>
                  <a:gd name="T22" fmla="*/ 880875 w 751"/>
                  <a:gd name="T23" fmla="*/ 48573 h 500"/>
                  <a:gd name="T24" fmla="*/ 1001567 w 751"/>
                  <a:gd name="T25" fmla="*/ 16191 h 500"/>
                  <a:gd name="T26" fmla="*/ 1109650 w 751"/>
                  <a:gd name="T27" fmla="*/ 1799 h 500"/>
                  <a:gd name="T28" fmla="*/ 1199719 w 751"/>
                  <a:gd name="T29" fmla="*/ 1799 h 500"/>
                  <a:gd name="T30" fmla="*/ 1275377 w 751"/>
                  <a:gd name="T31" fmla="*/ 21588 h 500"/>
                  <a:gd name="T32" fmla="*/ 1327617 w 751"/>
                  <a:gd name="T33" fmla="*/ 57568 h 500"/>
                  <a:gd name="T34" fmla="*/ 1349233 w 751"/>
                  <a:gd name="T35" fmla="*/ 109738 h 500"/>
                  <a:gd name="T36" fmla="*/ 1347432 w 751"/>
                  <a:gd name="T37" fmla="*/ 174501 h 500"/>
                  <a:gd name="T38" fmla="*/ 1320411 w 751"/>
                  <a:gd name="T39" fmla="*/ 246461 h 500"/>
                  <a:gd name="T40" fmla="*/ 1268171 w 751"/>
                  <a:gd name="T41" fmla="*/ 327415 h 500"/>
                  <a:gd name="T42" fmla="*/ 1196116 w 751"/>
                  <a:gd name="T43" fmla="*/ 411967 h 500"/>
                  <a:gd name="T44" fmla="*/ 1102444 w 751"/>
                  <a:gd name="T45" fmla="*/ 501917 h 500"/>
                  <a:gd name="T46" fmla="*/ 988957 w 751"/>
                  <a:gd name="T47" fmla="*/ 588268 h 500"/>
                  <a:gd name="T48" fmla="*/ 861059 w 751"/>
                  <a:gd name="T49" fmla="*/ 674619 h 500"/>
                  <a:gd name="T50" fmla="*/ 727757 w 751"/>
                  <a:gd name="T51" fmla="*/ 746578 h 500"/>
                  <a:gd name="T52" fmla="*/ 596257 w 751"/>
                  <a:gd name="T53" fmla="*/ 805945 h 500"/>
                  <a:gd name="T54" fmla="*/ 468359 w 751"/>
                  <a:gd name="T55" fmla="*/ 852718 h 500"/>
                  <a:gd name="T56" fmla="*/ 349468 w 751"/>
                  <a:gd name="T57" fmla="*/ 883301 h 500"/>
                  <a:gd name="T58" fmla="*/ 241385 w 751"/>
                  <a:gd name="T59" fmla="*/ 897693 h 500"/>
                  <a:gd name="T60" fmla="*/ 151316 w 751"/>
                  <a:gd name="T61" fmla="*/ 897693 h 500"/>
                  <a:gd name="T62" fmla="*/ 75658 w 751"/>
                  <a:gd name="T63" fmla="*/ 879703 h 50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51"/>
                  <a:gd name="T97" fmla="*/ 0 h 500"/>
                  <a:gd name="T98" fmla="*/ 751 w 751"/>
                  <a:gd name="T99" fmla="*/ 500 h 50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51" h="500">
                    <a:moveTo>
                      <a:pt x="26" y="479"/>
                    </a:moveTo>
                    <a:lnTo>
                      <a:pt x="13" y="468"/>
                    </a:lnTo>
                    <a:lnTo>
                      <a:pt x="5" y="455"/>
                    </a:lnTo>
                    <a:lnTo>
                      <a:pt x="1" y="440"/>
                    </a:lnTo>
                    <a:lnTo>
                      <a:pt x="0" y="423"/>
                    </a:lnTo>
                    <a:lnTo>
                      <a:pt x="2" y="405"/>
                    </a:lnTo>
                    <a:lnTo>
                      <a:pt x="8" y="385"/>
                    </a:lnTo>
                    <a:lnTo>
                      <a:pt x="17" y="364"/>
                    </a:lnTo>
                    <a:lnTo>
                      <a:pt x="30" y="342"/>
                    </a:lnTo>
                    <a:lnTo>
                      <a:pt x="45" y="319"/>
                    </a:lnTo>
                    <a:lnTo>
                      <a:pt x="64" y="296"/>
                    </a:lnTo>
                    <a:lnTo>
                      <a:pt x="86" y="272"/>
                    </a:lnTo>
                    <a:lnTo>
                      <a:pt x="110" y="248"/>
                    </a:lnTo>
                    <a:lnTo>
                      <a:pt x="138" y="224"/>
                    </a:lnTo>
                    <a:lnTo>
                      <a:pt x="168" y="198"/>
                    </a:lnTo>
                    <a:lnTo>
                      <a:pt x="200" y="174"/>
                    </a:lnTo>
                    <a:lnTo>
                      <a:pt x="235" y="150"/>
                    </a:lnTo>
                    <a:lnTo>
                      <a:pt x="271" y="127"/>
                    </a:lnTo>
                    <a:lnTo>
                      <a:pt x="308" y="106"/>
                    </a:lnTo>
                    <a:lnTo>
                      <a:pt x="345" y="87"/>
                    </a:lnTo>
                    <a:lnTo>
                      <a:pt x="382" y="68"/>
                    </a:lnTo>
                    <a:lnTo>
                      <a:pt x="419" y="53"/>
                    </a:lnTo>
                    <a:lnTo>
                      <a:pt x="455" y="39"/>
                    </a:lnTo>
                    <a:lnTo>
                      <a:pt x="489" y="27"/>
                    </a:lnTo>
                    <a:lnTo>
                      <a:pt x="522" y="17"/>
                    </a:lnTo>
                    <a:lnTo>
                      <a:pt x="556" y="9"/>
                    </a:lnTo>
                    <a:lnTo>
                      <a:pt x="586" y="4"/>
                    </a:lnTo>
                    <a:lnTo>
                      <a:pt x="616" y="1"/>
                    </a:lnTo>
                    <a:lnTo>
                      <a:pt x="642" y="0"/>
                    </a:lnTo>
                    <a:lnTo>
                      <a:pt x="666" y="1"/>
                    </a:lnTo>
                    <a:lnTo>
                      <a:pt x="688" y="6"/>
                    </a:lnTo>
                    <a:lnTo>
                      <a:pt x="708" y="12"/>
                    </a:lnTo>
                    <a:lnTo>
                      <a:pt x="724" y="21"/>
                    </a:lnTo>
                    <a:lnTo>
                      <a:pt x="737" y="32"/>
                    </a:lnTo>
                    <a:lnTo>
                      <a:pt x="745" y="46"/>
                    </a:lnTo>
                    <a:lnTo>
                      <a:pt x="749" y="61"/>
                    </a:lnTo>
                    <a:lnTo>
                      <a:pt x="751" y="79"/>
                    </a:lnTo>
                    <a:lnTo>
                      <a:pt x="748" y="97"/>
                    </a:lnTo>
                    <a:lnTo>
                      <a:pt x="742" y="117"/>
                    </a:lnTo>
                    <a:lnTo>
                      <a:pt x="733" y="137"/>
                    </a:lnTo>
                    <a:lnTo>
                      <a:pt x="721" y="159"/>
                    </a:lnTo>
                    <a:lnTo>
                      <a:pt x="704" y="182"/>
                    </a:lnTo>
                    <a:lnTo>
                      <a:pt x="686" y="206"/>
                    </a:lnTo>
                    <a:lnTo>
                      <a:pt x="664" y="229"/>
                    </a:lnTo>
                    <a:lnTo>
                      <a:pt x="640" y="254"/>
                    </a:lnTo>
                    <a:lnTo>
                      <a:pt x="612" y="279"/>
                    </a:lnTo>
                    <a:lnTo>
                      <a:pt x="582" y="303"/>
                    </a:lnTo>
                    <a:lnTo>
                      <a:pt x="549" y="327"/>
                    </a:lnTo>
                    <a:lnTo>
                      <a:pt x="514" y="352"/>
                    </a:lnTo>
                    <a:lnTo>
                      <a:pt x="478" y="375"/>
                    </a:lnTo>
                    <a:lnTo>
                      <a:pt x="441" y="395"/>
                    </a:lnTo>
                    <a:lnTo>
                      <a:pt x="404" y="415"/>
                    </a:lnTo>
                    <a:lnTo>
                      <a:pt x="367" y="432"/>
                    </a:lnTo>
                    <a:lnTo>
                      <a:pt x="331" y="448"/>
                    </a:lnTo>
                    <a:lnTo>
                      <a:pt x="296" y="462"/>
                    </a:lnTo>
                    <a:lnTo>
                      <a:pt x="260" y="474"/>
                    </a:lnTo>
                    <a:lnTo>
                      <a:pt x="227" y="483"/>
                    </a:lnTo>
                    <a:lnTo>
                      <a:pt x="194" y="491"/>
                    </a:lnTo>
                    <a:lnTo>
                      <a:pt x="163" y="497"/>
                    </a:lnTo>
                    <a:lnTo>
                      <a:pt x="134" y="499"/>
                    </a:lnTo>
                    <a:lnTo>
                      <a:pt x="108" y="500"/>
                    </a:lnTo>
                    <a:lnTo>
                      <a:pt x="84" y="499"/>
                    </a:lnTo>
                    <a:lnTo>
                      <a:pt x="62" y="494"/>
                    </a:lnTo>
                    <a:lnTo>
                      <a:pt x="42" y="489"/>
                    </a:lnTo>
                    <a:lnTo>
                      <a:pt x="26" y="479"/>
                    </a:lnTo>
                    <a:close/>
                  </a:path>
                </a:pathLst>
              </a:custGeom>
              <a:solidFill>
                <a:srgbClr val="8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8" name="Freeform 28">
                <a:extLst>
                  <a:ext uri="{FF2B5EF4-FFF2-40B4-BE49-F238E27FC236}">
                    <a16:creationId xmlns:a16="http://schemas.microsoft.com/office/drawing/2014/main" id="{D4B33FF4-2DE3-7368-93DC-22F63D004B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9408" y="2739794"/>
                <a:ext cx="1759406" cy="1241299"/>
              </a:xfrm>
              <a:custGeom>
                <a:avLst/>
                <a:gdLst>
                  <a:gd name="T0" fmla="*/ 1543528 w 978"/>
                  <a:gd name="T1" fmla="*/ 3593 h 691"/>
                  <a:gd name="T2" fmla="*/ 1532734 w 978"/>
                  <a:gd name="T3" fmla="*/ 35928 h 691"/>
                  <a:gd name="T4" fmla="*/ 1509347 w 978"/>
                  <a:gd name="T5" fmla="*/ 95208 h 691"/>
                  <a:gd name="T6" fmla="*/ 1467971 w 978"/>
                  <a:gd name="T7" fmla="*/ 176045 h 691"/>
                  <a:gd name="T8" fmla="*/ 1403207 w 978"/>
                  <a:gd name="T9" fmla="*/ 271253 h 691"/>
                  <a:gd name="T10" fmla="*/ 1313258 w 978"/>
                  <a:gd name="T11" fmla="*/ 375444 h 691"/>
                  <a:gd name="T12" fmla="*/ 1198123 w 978"/>
                  <a:gd name="T13" fmla="*/ 483226 h 691"/>
                  <a:gd name="T14" fmla="*/ 1048808 w 978"/>
                  <a:gd name="T15" fmla="*/ 591009 h 691"/>
                  <a:gd name="T16" fmla="*/ 955261 w 978"/>
                  <a:gd name="T17" fmla="*/ 646697 h 691"/>
                  <a:gd name="T18" fmla="*/ 901291 w 978"/>
                  <a:gd name="T19" fmla="*/ 680828 h 691"/>
                  <a:gd name="T20" fmla="*/ 805945 w 978"/>
                  <a:gd name="T21" fmla="*/ 736516 h 691"/>
                  <a:gd name="T22" fmla="*/ 680016 w 978"/>
                  <a:gd name="T23" fmla="*/ 801186 h 691"/>
                  <a:gd name="T24" fmla="*/ 530700 w 978"/>
                  <a:gd name="T25" fmla="*/ 862263 h 691"/>
                  <a:gd name="T26" fmla="*/ 372390 w 978"/>
                  <a:gd name="T27" fmla="*/ 908968 h 691"/>
                  <a:gd name="T28" fmla="*/ 214079 w 978"/>
                  <a:gd name="T29" fmla="*/ 926933 h 691"/>
                  <a:gd name="T30" fmla="*/ 66562 w 978"/>
                  <a:gd name="T31" fmla="*/ 905376 h 691"/>
                  <a:gd name="T32" fmla="*/ 235667 w 978"/>
                  <a:gd name="T33" fmla="*/ 1232317 h 691"/>
                  <a:gd name="T34" fmla="*/ 250059 w 978"/>
                  <a:gd name="T35" fmla="*/ 1235910 h 691"/>
                  <a:gd name="T36" fmla="*/ 289636 w 978"/>
                  <a:gd name="T37" fmla="*/ 1239503 h 691"/>
                  <a:gd name="T38" fmla="*/ 352601 w 978"/>
                  <a:gd name="T39" fmla="*/ 1241299 h 691"/>
                  <a:gd name="T40" fmla="*/ 435354 w 978"/>
                  <a:gd name="T41" fmla="*/ 1239503 h 691"/>
                  <a:gd name="T42" fmla="*/ 530700 w 978"/>
                  <a:gd name="T43" fmla="*/ 1230521 h 691"/>
                  <a:gd name="T44" fmla="*/ 640438 w 978"/>
                  <a:gd name="T45" fmla="*/ 1212557 h 691"/>
                  <a:gd name="T46" fmla="*/ 755573 w 978"/>
                  <a:gd name="T47" fmla="*/ 1178426 h 691"/>
                  <a:gd name="T48" fmla="*/ 877904 w 978"/>
                  <a:gd name="T49" fmla="*/ 1131720 h 691"/>
                  <a:gd name="T50" fmla="*/ 1003833 w 978"/>
                  <a:gd name="T51" fmla="*/ 1068847 h 691"/>
                  <a:gd name="T52" fmla="*/ 1129762 w 978"/>
                  <a:gd name="T53" fmla="*/ 996991 h 691"/>
                  <a:gd name="T54" fmla="*/ 1250294 w 978"/>
                  <a:gd name="T55" fmla="*/ 919747 h 691"/>
                  <a:gd name="T56" fmla="*/ 1361831 w 978"/>
                  <a:gd name="T57" fmla="*/ 842502 h 691"/>
                  <a:gd name="T58" fmla="*/ 1460775 w 978"/>
                  <a:gd name="T59" fmla="*/ 767054 h 691"/>
                  <a:gd name="T60" fmla="*/ 1543528 w 978"/>
                  <a:gd name="T61" fmla="*/ 696996 h 691"/>
                  <a:gd name="T62" fmla="*/ 1604693 w 978"/>
                  <a:gd name="T63" fmla="*/ 639511 h 691"/>
                  <a:gd name="T64" fmla="*/ 1637075 w 978"/>
                  <a:gd name="T65" fmla="*/ 591009 h 691"/>
                  <a:gd name="T66" fmla="*/ 1660462 w 978"/>
                  <a:gd name="T67" fmla="*/ 555082 h 691"/>
                  <a:gd name="T68" fmla="*/ 1705437 w 978"/>
                  <a:gd name="T69" fmla="*/ 465263 h 691"/>
                  <a:gd name="T70" fmla="*/ 1748612 w 978"/>
                  <a:gd name="T71" fmla="*/ 361072 h 691"/>
                  <a:gd name="T72" fmla="*/ 1759406 w 978"/>
                  <a:gd name="T73" fmla="*/ 285625 h 69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78"/>
                  <a:gd name="T112" fmla="*/ 0 h 691"/>
                  <a:gd name="T113" fmla="*/ 978 w 978"/>
                  <a:gd name="T114" fmla="*/ 691 h 69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78" h="691">
                    <a:moveTo>
                      <a:pt x="859" y="0"/>
                    </a:moveTo>
                    <a:lnTo>
                      <a:pt x="858" y="2"/>
                    </a:lnTo>
                    <a:lnTo>
                      <a:pt x="857" y="9"/>
                    </a:lnTo>
                    <a:lnTo>
                      <a:pt x="852" y="20"/>
                    </a:lnTo>
                    <a:lnTo>
                      <a:pt x="847" y="34"/>
                    </a:lnTo>
                    <a:lnTo>
                      <a:pt x="839" y="53"/>
                    </a:lnTo>
                    <a:lnTo>
                      <a:pt x="828" y="73"/>
                    </a:lnTo>
                    <a:lnTo>
                      <a:pt x="816" y="98"/>
                    </a:lnTo>
                    <a:lnTo>
                      <a:pt x="799" y="123"/>
                    </a:lnTo>
                    <a:lnTo>
                      <a:pt x="780" y="151"/>
                    </a:lnTo>
                    <a:lnTo>
                      <a:pt x="757" y="179"/>
                    </a:lnTo>
                    <a:lnTo>
                      <a:pt x="730" y="209"/>
                    </a:lnTo>
                    <a:lnTo>
                      <a:pt x="700" y="239"/>
                    </a:lnTo>
                    <a:lnTo>
                      <a:pt x="666" y="269"/>
                    </a:lnTo>
                    <a:lnTo>
                      <a:pt x="627" y="300"/>
                    </a:lnTo>
                    <a:lnTo>
                      <a:pt x="583" y="329"/>
                    </a:lnTo>
                    <a:lnTo>
                      <a:pt x="535" y="358"/>
                    </a:lnTo>
                    <a:lnTo>
                      <a:pt x="531" y="360"/>
                    </a:lnTo>
                    <a:lnTo>
                      <a:pt x="520" y="368"/>
                    </a:lnTo>
                    <a:lnTo>
                      <a:pt x="501" y="379"/>
                    </a:lnTo>
                    <a:lnTo>
                      <a:pt x="477" y="394"/>
                    </a:lnTo>
                    <a:lnTo>
                      <a:pt x="448" y="410"/>
                    </a:lnTo>
                    <a:lnTo>
                      <a:pt x="415" y="427"/>
                    </a:lnTo>
                    <a:lnTo>
                      <a:pt x="378" y="446"/>
                    </a:lnTo>
                    <a:lnTo>
                      <a:pt x="338" y="463"/>
                    </a:lnTo>
                    <a:lnTo>
                      <a:pt x="295" y="480"/>
                    </a:lnTo>
                    <a:lnTo>
                      <a:pt x="251" y="494"/>
                    </a:lnTo>
                    <a:lnTo>
                      <a:pt x="207" y="506"/>
                    </a:lnTo>
                    <a:lnTo>
                      <a:pt x="163" y="514"/>
                    </a:lnTo>
                    <a:lnTo>
                      <a:pt x="119" y="516"/>
                    </a:lnTo>
                    <a:lnTo>
                      <a:pt x="77" y="514"/>
                    </a:lnTo>
                    <a:lnTo>
                      <a:pt x="37" y="504"/>
                    </a:lnTo>
                    <a:lnTo>
                      <a:pt x="0" y="488"/>
                    </a:lnTo>
                    <a:lnTo>
                      <a:pt x="131" y="686"/>
                    </a:lnTo>
                    <a:lnTo>
                      <a:pt x="134" y="686"/>
                    </a:lnTo>
                    <a:lnTo>
                      <a:pt x="139" y="688"/>
                    </a:lnTo>
                    <a:lnTo>
                      <a:pt x="149" y="689"/>
                    </a:lnTo>
                    <a:lnTo>
                      <a:pt x="161" y="690"/>
                    </a:lnTo>
                    <a:lnTo>
                      <a:pt x="177" y="691"/>
                    </a:lnTo>
                    <a:lnTo>
                      <a:pt x="196" y="691"/>
                    </a:lnTo>
                    <a:lnTo>
                      <a:pt x="218" y="691"/>
                    </a:lnTo>
                    <a:lnTo>
                      <a:pt x="242" y="690"/>
                    </a:lnTo>
                    <a:lnTo>
                      <a:pt x="267" y="689"/>
                    </a:lnTo>
                    <a:lnTo>
                      <a:pt x="295" y="685"/>
                    </a:lnTo>
                    <a:lnTo>
                      <a:pt x="325" y="681"/>
                    </a:lnTo>
                    <a:lnTo>
                      <a:pt x="356" y="675"/>
                    </a:lnTo>
                    <a:lnTo>
                      <a:pt x="388" y="667"/>
                    </a:lnTo>
                    <a:lnTo>
                      <a:pt x="420" y="656"/>
                    </a:lnTo>
                    <a:lnTo>
                      <a:pt x="454" y="645"/>
                    </a:lnTo>
                    <a:lnTo>
                      <a:pt x="488" y="630"/>
                    </a:lnTo>
                    <a:lnTo>
                      <a:pt x="523" y="613"/>
                    </a:lnTo>
                    <a:lnTo>
                      <a:pt x="558" y="595"/>
                    </a:lnTo>
                    <a:lnTo>
                      <a:pt x="593" y="576"/>
                    </a:lnTo>
                    <a:lnTo>
                      <a:pt x="628" y="555"/>
                    </a:lnTo>
                    <a:lnTo>
                      <a:pt x="661" y="534"/>
                    </a:lnTo>
                    <a:lnTo>
                      <a:pt x="695" y="512"/>
                    </a:lnTo>
                    <a:lnTo>
                      <a:pt x="727" y="491"/>
                    </a:lnTo>
                    <a:lnTo>
                      <a:pt x="757" y="469"/>
                    </a:lnTo>
                    <a:lnTo>
                      <a:pt x="786" y="448"/>
                    </a:lnTo>
                    <a:lnTo>
                      <a:pt x="812" y="427"/>
                    </a:lnTo>
                    <a:lnTo>
                      <a:pt x="836" y="408"/>
                    </a:lnTo>
                    <a:lnTo>
                      <a:pt x="858" y="388"/>
                    </a:lnTo>
                    <a:lnTo>
                      <a:pt x="877" y="371"/>
                    </a:lnTo>
                    <a:lnTo>
                      <a:pt x="892" y="356"/>
                    </a:lnTo>
                    <a:lnTo>
                      <a:pt x="903" y="341"/>
                    </a:lnTo>
                    <a:lnTo>
                      <a:pt x="910" y="329"/>
                    </a:lnTo>
                    <a:lnTo>
                      <a:pt x="913" y="323"/>
                    </a:lnTo>
                    <a:lnTo>
                      <a:pt x="923" y="309"/>
                    </a:lnTo>
                    <a:lnTo>
                      <a:pt x="934" y="285"/>
                    </a:lnTo>
                    <a:lnTo>
                      <a:pt x="948" y="259"/>
                    </a:lnTo>
                    <a:lnTo>
                      <a:pt x="962" y="230"/>
                    </a:lnTo>
                    <a:lnTo>
                      <a:pt x="972" y="201"/>
                    </a:lnTo>
                    <a:lnTo>
                      <a:pt x="978" y="177"/>
                    </a:lnTo>
                    <a:lnTo>
                      <a:pt x="978" y="159"/>
                    </a:lnTo>
                    <a:lnTo>
                      <a:pt x="859" y="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9" name="Freeform 29">
                <a:extLst>
                  <a:ext uri="{FF2B5EF4-FFF2-40B4-BE49-F238E27FC236}">
                    <a16:creationId xmlns:a16="http://schemas.microsoft.com/office/drawing/2014/main" id="{8D0FCCC6-7EDA-44E1-9ABA-C83DCB375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2584" y="3628492"/>
                <a:ext cx="1234103" cy="359797"/>
              </a:xfrm>
              <a:custGeom>
                <a:avLst/>
                <a:gdLst>
                  <a:gd name="T0" fmla="*/ 0 w 688"/>
                  <a:gd name="T1" fmla="*/ 18080 h 199"/>
                  <a:gd name="T2" fmla="*/ 163232 w 688"/>
                  <a:gd name="T3" fmla="*/ 339909 h 199"/>
                  <a:gd name="T4" fmla="*/ 166819 w 688"/>
                  <a:gd name="T5" fmla="*/ 341717 h 199"/>
                  <a:gd name="T6" fmla="*/ 182963 w 688"/>
                  <a:gd name="T7" fmla="*/ 345333 h 199"/>
                  <a:gd name="T8" fmla="*/ 202694 w 688"/>
                  <a:gd name="T9" fmla="*/ 350757 h 199"/>
                  <a:gd name="T10" fmla="*/ 233188 w 688"/>
                  <a:gd name="T11" fmla="*/ 354373 h 199"/>
                  <a:gd name="T12" fmla="*/ 272651 w 688"/>
                  <a:gd name="T13" fmla="*/ 357989 h 199"/>
                  <a:gd name="T14" fmla="*/ 322876 w 688"/>
                  <a:gd name="T15" fmla="*/ 359797 h 199"/>
                  <a:gd name="T16" fmla="*/ 378482 w 688"/>
                  <a:gd name="T17" fmla="*/ 357989 h 199"/>
                  <a:gd name="T18" fmla="*/ 443057 w 688"/>
                  <a:gd name="T19" fmla="*/ 350757 h 199"/>
                  <a:gd name="T20" fmla="*/ 514808 w 688"/>
                  <a:gd name="T21" fmla="*/ 339909 h 199"/>
                  <a:gd name="T22" fmla="*/ 595526 w 688"/>
                  <a:gd name="T23" fmla="*/ 320020 h 199"/>
                  <a:gd name="T24" fmla="*/ 681627 w 688"/>
                  <a:gd name="T25" fmla="*/ 292900 h 199"/>
                  <a:gd name="T26" fmla="*/ 776696 w 688"/>
                  <a:gd name="T27" fmla="*/ 256740 h 199"/>
                  <a:gd name="T28" fmla="*/ 880733 w 688"/>
                  <a:gd name="T29" fmla="*/ 209731 h 199"/>
                  <a:gd name="T30" fmla="*/ 991946 w 688"/>
                  <a:gd name="T31" fmla="*/ 153682 h 199"/>
                  <a:gd name="T32" fmla="*/ 1110334 w 688"/>
                  <a:gd name="T33" fmla="*/ 83169 h 199"/>
                  <a:gd name="T34" fmla="*/ 1234103 w 688"/>
                  <a:gd name="T35" fmla="*/ 0 h 199"/>
                  <a:gd name="T36" fmla="*/ 1226928 w 688"/>
                  <a:gd name="T37" fmla="*/ 1808 h 199"/>
                  <a:gd name="T38" fmla="*/ 1208990 w 688"/>
                  <a:gd name="T39" fmla="*/ 3616 h 199"/>
                  <a:gd name="T40" fmla="*/ 1182084 w 688"/>
                  <a:gd name="T41" fmla="*/ 9040 h 199"/>
                  <a:gd name="T42" fmla="*/ 1144415 w 688"/>
                  <a:gd name="T43" fmla="*/ 14464 h 199"/>
                  <a:gd name="T44" fmla="*/ 1099571 w 688"/>
                  <a:gd name="T45" fmla="*/ 21696 h 199"/>
                  <a:gd name="T46" fmla="*/ 1047553 w 688"/>
                  <a:gd name="T47" fmla="*/ 27120 h 199"/>
                  <a:gd name="T48" fmla="*/ 991946 w 688"/>
                  <a:gd name="T49" fmla="*/ 32544 h 199"/>
                  <a:gd name="T50" fmla="*/ 932752 w 688"/>
                  <a:gd name="T51" fmla="*/ 39777 h 199"/>
                  <a:gd name="T52" fmla="*/ 868177 w 688"/>
                  <a:gd name="T53" fmla="*/ 43393 h 199"/>
                  <a:gd name="T54" fmla="*/ 803602 w 688"/>
                  <a:gd name="T55" fmla="*/ 47009 h 199"/>
                  <a:gd name="T56" fmla="*/ 739027 w 688"/>
                  <a:gd name="T57" fmla="*/ 47009 h 199"/>
                  <a:gd name="T58" fmla="*/ 678039 w 688"/>
                  <a:gd name="T59" fmla="*/ 45201 h 199"/>
                  <a:gd name="T60" fmla="*/ 618845 w 688"/>
                  <a:gd name="T61" fmla="*/ 41585 h 199"/>
                  <a:gd name="T62" fmla="*/ 561445 w 688"/>
                  <a:gd name="T63" fmla="*/ 36161 h 199"/>
                  <a:gd name="T64" fmla="*/ 513014 w 688"/>
                  <a:gd name="T65" fmla="*/ 23504 h 199"/>
                  <a:gd name="T66" fmla="*/ 469964 w 688"/>
                  <a:gd name="T67" fmla="*/ 9040 h 199"/>
                  <a:gd name="T68" fmla="*/ 464582 w 688"/>
                  <a:gd name="T69" fmla="*/ 10848 h 199"/>
                  <a:gd name="T70" fmla="*/ 452026 w 688"/>
                  <a:gd name="T71" fmla="*/ 12656 h 199"/>
                  <a:gd name="T72" fmla="*/ 434089 w 688"/>
                  <a:gd name="T73" fmla="*/ 18080 h 199"/>
                  <a:gd name="T74" fmla="*/ 410770 w 688"/>
                  <a:gd name="T75" fmla="*/ 25312 h 199"/>
                  <a:gd name="T76" fmla="*/ 380276 w 688"/>
                  <a:gd name="T77" fmla="*/ 30736 h 199"/>
                  <a:gd name="T78" fmla="*/ 347988 w 688"/>
                  <a:gd name="T79" fmla="*/ 39777 h 199"/>
                  <a:gd name="T80" fmla="*/ 312113 w 688"/>
                  <a:gd name="T81" fmla="*/ 45201 h 199"/>
                  <a:gd name="T82" fmla="*/ 272651 w 688"/>
                  <a:gd name="T83" fmla="*/ 52433 h 199"/>
                  <a:gd name="T84" fmla="*/ 233188 w 688"/>
                  <a:gd name="T85" fmla="*/ 57857 h 199"/>
                  <a:gd name="T86" fmla="*/ 193725 w 688"/>
                  <a:gd name="T87" fmla="*/ 59665 h 199"/>
                  <a:gd name="T88" fmla="*/ 156057 w 688"/>
                  <a:gd name="T89" fmla="*/ 63281 h 199"/>
                  <a:gd name="T90" fmla="*/ 118388 w 688"/>
                  <a:gd name="T91" fmla="*/ 59665 h 199"/>
                  <a:gd name="T92" fmla="*/ 82513 w 688"/>
                  <a:gd name="T93" fmla="*/ 56049 h 199"/>
                  <a:gd name="T94" fmla="*/ 50225 w 688"/>
                  <a:gd name="T95" fmla="*/ 47009 h 199"/>
                  <a:gd name="T96" fmla="*/ 23319 w 688"/>
                  <a:gd name="T97" fmla="*/ 36161 h 199"/>
                  <a:gd name="T98" fmla="*/ 0 w 688"/>
                  <a:gd name="T99" fmla="*/ 18080 h 19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88"/>
                  <a:gd name="T151" fmla="*/ 0 h 199"/>
                  <a:gd name="T152" fmla="*/ 688 w 688"/>
                  <a:gd name="T153" fmla="*/ 199 h 19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88" h="199">
                    <a:moveTo>
                      <a:pt x="0" y="10"/>
                    </a:moveTo>
                    <a:lnTo>
                      <a:pt x="91" y="188"/>
                    </a:lnTo>
                    <a:lnTo>
                      <a:pt x="93" y="189"/>
                    </a:lnTo>
                    <a:lnTo>
                      <a:pt x="102" y="191"/>
                    </a:lnTo>
                    <a:lnTo>
                      <a:pt x="113" y="194"/>
                    </a:lnTo>
                    <a:lnTo>
                      <a:pt x="130" y="196"/>
                    </a:lnTo>
                    <a:lnTo>
                      <a:pt x="152" y="198"/>
                    </a:lnTo>
                    <a:lnTo>
                      <a:pt x="180" y="199"/>
                    </a:lnTo>
                    <a:lnTo>
                      <a:pt x="211" y="198"/>
                    </a:lnTo>
                    <a:lnTo>
                      <a:pt x="247" y="194"/>
                    </a:lnTo>
                    <a:lnTo>
                      <a:pt x="287" y="188"/>
                    </a:lnTo>
                    <a:lnTo>
                      <a:pt x="332" y="177"/>
                    </a:lnTo>
                    <a:lnTo>
                      <a:pt x="380" y="162"/>
                    </a:lnTo>
                    <a:lnTo>
                      <a:pt x="433" y="142"/>
                    </a:lnTo>
                    <a:lnTo>
                      <a:pt x="491" y="116"/>
                    </a:lnTo>
                    <a:lnTo>
                      <a:pt x="553" y="85"/>
                    </a:lnTo>
                    <a:lnTo>
                      <a:pt x="619" y="46"/>
                    </a:lnTo>
                    <a:lnTo>
                      <a:pt x="688" y="0"/>
                    </a:lnTo>
                    <a:lnTo>
                      <a:pt x="684" y="1"/>
                    </a:lnTo>
                    <a:lnTo>
                      <a:pt x="674" y="2"/>
                    </a:lnTo>
                    <a:lnTo>
                      <a:pt x="659" y="5"/>
                    </a:lnTo>
                    <a:lnTo>
                      <a:pt x="638" y="8"/>
                    </a:lnTo>
                    <a:lnTo>
                      <a:pt x="613" y="12"/>
                    </a:lnTo>
                    <a:lnTo>
                      <a:pt x="584" y="15"/>
                    </a:lnTo>
                    <a:lnTo>
                      <a:pt x="553" y="18"/>
                    </a:lnTo>
                    <a:lnTo>
                      <a:pt x="520" y="22"/>
                    </a:lnTo>
                    <a:lnTo>
                      <a:pt x="484" y="24"/>
                    </a:lnTo>
                    <a:lnTo>
                      <a:pt x="448" y="26"/>
                    </a:lnTo>
                    <a:lnTo>
                      <a:pt x="412" y="26"/>
                    </a:lnTo>
                    <a:lnTo>
                      <a:pt x="378" y="25"/>
                    </a:lnTo>
                    <a:lnTo>
                      <a:pt x="345" y="23"/>
                    </a:lnTo>
                    <a:lnTo>
                      <a:pt x="313" y="20"/>
                    </a:lnTo>
                    <a:lnTo>
                      <a:pt x="286" y="13"/>
                    </a:lnTo>
                    <a:lnTo>
                      <a:pt x="262" y="5"/>
                    </a:lnTo>
                    <a:lnTo>
                      <a:pt x="259" y="6"/>
                    </a:lnTo>
                    <a:lnTo>
                      <a:pt x="252" y="7"/>
                    </a:lnTo>
                    <a:lnTo>
                      <a:pt x="242" y="10"/>
                    </a:lnTo>
                    <a:lnTo>
                      <a:pt x="229" y="14"/>
                    </a:lnTo>
                    <a:lnTo>
                      <a:pt x="212" y="17"/>
                    </a:lnTo>
                    <a:lnTo>
                      <a:pt x="194" y="22"/>
                    </a:lnTo>
                    <a:lnTo>
                      <a:pt x="174" y="25"/>
                    </a:lnTo>
                    <a:lnTo>
                      <a:pt x="152" y="29"/>
                    </a:lnTo>
                    <a:lnTo>
                      <a:pt x="130" y="32"/>
                    </a:lnTo>
                    <a:lnTo>
                      <a:pt x="108" y="33"/>
                    </a:lnTo>
                    <a:lnTo>
                      <a:pt x="87" y="35"/>
                    </a:lnTo>
                    <a:lnTo>
                      <a:pt x="66" y="33"/>
                    </a:lnTo>
                    <a:lnTo>
                      <a:pt x="46" y="31"/>
                    </a:lnTo>
                    <a:lnTo>
                      <a:pt x="28" y="26"/>
                    </a:lnTo>
                    <a:lnTo>
                      <a:pt x="13" y="2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0" name="Freeform 30">
                <a:extLst>
                  <a:ext uri="{FF2B5EF4-FFF2-40B4-BE49-F238E27FC236}">
                    <a16:creationId xmlns:a16="http://schemas.microsoft.com/office/drawing/2014/main" id="{8D0E1ED3-E0AB-3387-6A3A-0D9A34069C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208" y="2545504"/>
                <a:ext cx="3565586" cy="2468206"/>
              </a:xfrm>
              <a:custGeom>
                <a:avLst/>
                <a:gdLst>
                  <a:gd name="T0" fmla="*/ 3277749 w 1982"/>
                  <a:gd name="T1" fmla="*/ 46774 h 1372"/>
                  <a:gd name="T2" fmla="*/ 3070866 w 1982"/>
                  <a:gd name="T3" fmla="*/ 1799 h 1372"/>
                  <a:gd name="T4" fmla="*/ 2759641 w 1982"/>
                  <a:gd name="T5" fmla="*/ 68361 h 1372"/>
                  <a:gd name="T6" fmla="*/ 2414237 w 1982"/>
                  <a:gd name="T7" fmla="*/ 228471 h 1372"/>
                  <a:gd name="T8" fmla="*/ 1959094 w 1982"/>
                  <a:gd name="T9" fmla="*/ 563082 h 1372"/>
                  <a:gd name="T10" fmla="*/ 1712633 w 1982"/>
                  <a:gd name="T11" fmla="*/ 922879 h 1372"/>
                  <a:gd name="T12" fmla="*/ 1795386 w 1982"/>
                  <a:gd name="T13" fmla="*/ 1131561 h 1372"/>
                  <a:gd name="T14" fmla="*/ 2121002 w 1982"/>
                  <a:gd name="T15" fmla="*/ 1140556 h 1372"/>
                  <a:gd name="T16" fmla="*/ 2649903 w 1982"/>
                  <a:gd name="T17" fmla="*/ 926477 h 1372"/>
                  <a:gd name="T18" fmla="*/ 2998906 w 1982"/>
                  <a:gd name="T19" fmla="*/ 681815 h 1372"/>
                  <a:gd name="T20" fmla="*/ 3229176 w 1982"/>
                  <a:gd name="T21" fmla="*/ 446148 h 1372"/>
                  <a:gd name="T22" fmla="*/ 3283146 w 1982"/>
                  <a:gd name="T23" fmla="*/ 331013 h 1372"/>
                  <a:gd name="T24" fmla="*/ 3203990 w 1982"/>
                  <a:gd name="T25" fmla="*/ 341807 h 1372"/>
                  <a:gd name="T26" fmla="*/ 3022293 w 1982"/>
                  <a:gd name="T27" fmla="*/ 386782 h 1372"/>
                  <a:gd name="T28" fmla="*/ 2675089 w 1982"/>
                  <a:gd name="T29" fmla="*/ 536097 h 1372"/>
                  <a:gd name="T30" fmla="*/ 2342277 w 1982"/>
                  <a:gd name="T31" fmla="*/ 753774 h 1372"/>
                  <a:gd name="T32" fmla="*/ 2090420 w 1982"/>
                  <a:gd name="T33" fmla="*/ 989441 h 1372"/>
                  <a:gd name="T34" fmla="*/ 2165977 w 1982"/>
                  <a:gd name="T35" fmla="*/ 998436 h 1372"/>
                  <a:gd name="T36" fmla="*/ 2381855 w 1982"/>
                  <a:gd name="T37" fmla="*/ 800548 h 1372"/>
                  <a:gd name="T38" fmla="*/ 2673290 w 1982"/>
                  <a:gd name="T39" fmla="*/ 608057 h 1372"/>
                  <a:gd name="T40" fmla="*/ 3018695 w 1982"/>
                  <a:gd name="T41" fmla="*/ 451545 h 1372"/>
                  <a:gd name="T42" fmla="*/ 3094252 w 1982"/>
                  <a:gd name="T43" fmla="*/ 509113 h 1372"/>
                  <a:gd name="T44" fmla="*/ 2804616 w 1982"/>
                  <a:gd name="T45" fmla="*/ 755573 h 1372"/>
                  <a:gd name="T46" fmla="*/ 2329684 w 1982"/>
                  <a:gd name="T47" fmla="*/ 1012828 h 1372"/>
                  <a:gd name="T48" fmla="*/ 1901526 w 1982"/>
                  <a:gd name="T49" fmla="*/ 1097380 h 1372"/>
                  <a:gd name="T50" fmla="*/ 1782793 w 1982"/>
                  <a:gd name="T51" fmla="*/ 1039813 h 1372"/>
                  <a:gd name="T52" fmla="*/ 1865547 w 1982"/>
                  <a:gd name="T53" fmla="*/ 759171 h 1372"/>
                  <a:gd name="T54" fmla="*/ 2252328 w 1982"/>
                  <a:gd name="T55" fmla="*/ 401173 h 1372"/>
                  <a:gd name="T56" fmla="*/ 2892766 w 1982"/>
                  <a:gd name="T57" fmla="*/ 89949 h 1372"/>
                  <a:gd name="T58" fmla="*/ 3268754 w 1982"/>
                  <a:gd name="T59" fmla="*/ 124130 h 1372"/>
                  <a:gd name="T60" fmla="*/ 3482833 w 1982"/>
                  <a:gd name="T61" fmla="*/ 444349 h 1372"/>
                  <a:gd name="T62" fmla="*/ 3477436 w 1982"/>
                  <a:gd name="T63" fmla="*/ 618850 h 1372"/>
                  <a:gd name="T64" fmla="*/ 3058273 w 1982"/>
                  <a:gd name="T65" fmla="*/ 1059602 h 1372"/>
                  <a:gd name="T66" fmla="*/ 2495191 w 1982"/>
                  <a:gd name="T67" fmla="*/ 1363630 h 1372"/>
                  <a:gd name="T68" fmla="*/ 2090420 w 1982"/>
                  <a:gd name="T69" fmla="*/ 1421197 h 1372"/>
                  <a:gd name="T70" fmla="*/ 1998671 w 1982"/>
                  <a:gd name="T71" fmla="*/ 1354635 h 1372"/>
                  <a:gd name="T72" fmla="*/ 1915918 w 1982"/>
                  <a:gd name="T73" fmla="*/ 1334846 h 1372"/>
                  <a:gd name="T74" fmla="*/ 1811577 w 1982"/>
                  <a:gd name="T75" fmla="*/ 1430192 h 1372"/>
                  <a:gd name="T76" fmla="*/ 1642472 w 1982"/>
                  <a:gd name="T77" fmla="*/ 1536332 h 1372"/>
                  <a:gd name="T78" fmla="*/ 194290 w 1982"/>
                  <a:gd name="T79" fmla="*/ 2392649 h 1372"/>
                  <a:gd name="T80" fmla="*/ 109738 w 1982"/>
                  <a:gd name="T81" fmla="*/ 2344076 h 1372"/>
                  <a:gd name="T82" fmla="*/ 75557 w 1982"/>
                  <a:gd name="T83" fmla="*/ 2225343 h 1372"/>
                  <a:gd name="T84" fmla="*/ 84552 w 1982"/>
                  <a:gd name="T85" fmla="*/ 2113806 h 1372"/>
                  <a:gd name="T86" fmla="*/ 1464373 w 1982"/>
                  <a:gd name="T87" fmla="*/ 1271882 h 1372"/>
                  <a:gd name="T88" fmla="*/ 1629879 w 1982"/>
                  <a:gd name="T89" fmla="*/ 1271882 h 1372"/>
                  <a:gd name="T90" fmla="*/ 1683849 w 1982"/>
                  <a:gd name="T91" fmla="*/ 1171139 h 1372"/>
                  <a:gd name="T92" fmla="*/ 1577709 w 1982"/>
                  <a:gd name="T93" fmla="*/ 1217912 h 1372"/>
                  <a:gd name="T94" fmla="*/ 1536332 w 1982"/>
                  <a:gd name="T95" fmla="*/ 1230505 h 1372"/>
                  <a:gd name="T96" fmla="*/ 1419398 w 1982"/>
                  <a:gd name="T97" fmla="*/ 1216113 h 1372"/>
                  <a:gd name="T98" fmla="*/ 21588 w 1982"/>
                  <a:gd name="T99" fmla="*/ 2092218 h 1372"/>
                  <a:gd name="T100" fmla="*/ 3598 w 1982"/>
                  <a:gd name="T101" fmla="*/ 2252328 h 1372"/>
                  <a:gd name="T102" fmla="*/ 71959 w 1982"/>
                  <a:gd name="T103" fmla="*/ 2389051 h 1372"/>
                  <a:gd name="T104" fmla="*/ 226672 w 1982"/>
                  <a:gd name="T105" fmla="*/ 2466407 h 1372"/>
                  <a:gd name="T106" fmla="*/ 1692844 w 1982"/>
                  <a:gd name="T107" fmla="*/ 1574111 h 1372"/>
                  <a:gd name="T108" fmla="*/ 1816974 w 1982"/>
                  <a:gd name="T109" fmla="*/ 1491358 h 1372"/>
                  <a:gd name="T110" fmla="*/ 1937506 w 1982"/>
                  <a:gd name="T111" fmla="*/ 1417599 h 1372"/>
                  <a:gd name="T112" fmla="*/ 2056239 w 1982"/>
                  <a:gd name="T113" fmla="*/ 1475167 h 1372"/>
                  <a:gd name="T114" fmla="*/ 2452015 w 1982"/>
                  <a:gd name="T115" fmla="*/ 1444584 h 1372"/>
                  <a:gd name="T116" fmla="*/ 2975519 w 1982"/>
                  <a:gd name="T117" fmla="*/ 1192726 h 1372"/>
                  <a:gd name="T118" fmla="*/ 3283146 w 1982"/>
                  <a:gd name="T119" fmla="*/ 958859 h 1372"/>
                  <a:gd name="T120" fmla="*/ 3540400 w 1982"/>
                  <a:gd name="T121" fmla="*/ 633242 h 137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82"/>
                  <a:gd name="T184" fmla="*/ 0 h 1372"/>
                  <a:gd name="T185" fmla="*/ 1982 w 1982"/>
                  <a:gd name="T186" fmla="*/ 1372 h 137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82" h="1372">
                    <a:moveTo>
                      <a:pt x="1970" y="235"/>
                    </a:moveTo>
                    <a:lnTo>
                      <a:pt x="1968" y="231"/>
                    </a:lnTo>
                    <a:lnTo>
                      <a:pt x="1965" y="227"/>
                    </a:lnTo>
                    <a:lnTo>
                      <a:pt x="1963" y="223"/>
                    </a:lnTo>
                    <a:lnTo>
                      <a:pt x="1962" y="222"/>
                    </a:lnTo>
                    <a:lnTo>
                      <a:pt x="1844" y="49"/>
                    </a:lnTo>
                    <a:lnTo>
                      <a:pt x="1839" y="41"/>
                    </a:lnTo>
                    <a:lnTo>
                      <a:pt x="1830" y="33"/>
                    </a:lnTo>
                    <a:lnTo>
                      <a:pt x="1822" y="26"/>
                    </a:lnTo>
                    <a:lnTo>
                      <a:pt x="1813" y="20"/>
                    </a:lnTo>
                    <a:lnTo>
                      <a:pt x="1803" y="15"/>
                    </a:lnTo>
                    <a:lnTo>
                      <a:pt x="1792" y="10"/>
                    </a:lnTo>
                    <a:lnTo>
                      <a:pt x="1780" y="7"/>
                    </a:lnTo>
                    <a:lnTo>
                      <a:pt x="1767" y="3"/>
                    </a:lnTo>
                    <a:lnTo>
                      <a:pt x="1753" y="2"/>
                    </a:lnTo>
                    <a:lnTo>
                      <a:pt x="1738" y="1"/>
                    </a:lnTo>
                    <a:lnTo>
                      <a:pt x="1723" y="0"/>
                    </a:lnTo>
                    <a:lnTo>
                      <a:pt x="1707" y="1"/>
                    </a:lnTo>
                    <a:lnTo>
                      <a:pt x="1690" y="2"/>
                    </a:lnTo>
                    <a:lnTo>
                      <a:pt x="1673" y="3"/>
                    </a:lnTo>
                    <a:lnTo>
                      <a:pt x="1654" y="7"/>
                    </a:lnTo>
                    <a:lnTo>
                      <a:pt x="1635" y="10"/>
                    </a:lnTo>
                    <a:lnTo>
                      <a:pt x="1615" y="15"/>
                    </a:lnTo>
                    <a:lnTo>
                      <a:pt x="1596" y="19"/>
                    </a:lnTo>
                    <a:lnTo>
                      <a:pt x="1576" y="25"/>
                    </a:lnTo>
                    <a:lnTo>
                      <a:pt x="1555" y="31"/>
                    </a:lnTo>
                    <a:lnTo>
                      <a:pt x="1534" y="38"/>
                    </a:lnTo>
                    <a:lnTo>
                      <a:pt x="1514" y="46"/>
                    </a:lnTo>
                    <a:lnTo>
                      <a:pt x="1493" y="54"/>
                    </a:lnTo>
                    <a:lnTo>
                      <a:pt x="1472" y="62"/>
                    </a:lnTo>
                    <a:lnTo>
                      <a:pt x="1450" y="72"/>
                    </a:lnTo>
                    <a:lnTo>
                      <a:pt x="1429" y="81"/>
                    </a:lnTo>
                    <a:lnTo>
                      <a:pt x="1407" y="92"/>
                    </a:lnTo>
                    <a:lnTo>
                      <a:pt x="1385" y="103"/>
                    </a:lnTo>
                    <a:lnTo>
                      <a:pt x="1364" y="115"/>
                    </a:lnTo>
                    <a:lnTo>
                      <a:pt x="1342" y="127"/>
                    </a:lnTo>
                    <a:lnTo>
                      <a:pt x="1320" y="140"/>
                    </a:lnTo>
                    <a:lnTo>
                      <a:pt x="1298" y="153"/>
                    </a:lnTo>
                    <a:lnTo>
                      <a:pt x="1264" y="175"/>
                    </a:lnTo>
                    <a:lnTo>
                      <a:pt x="1232" y="197"/>
                    </a:lnTo>
                    <a:lnTo>
                      <a:pt x="1199" y="220"/>
                    </a:lnTo>
                    <a:lnTo>
                      <a:pt x="1169" y="243"/>
                    </a:lnTo>
                    <a:lnTo>
                      <a:pt x="1141" y="266"/>
                    </a:lnTo>
                    <a:lnTo>
                      <a:pt x="1114" y="290"/>
                    </a:lnTo>
                    <a:lnTo>
                      <a:pt x="1089" y="313"/>
                    </a:lnTo>
                    <a:lnTo>
                      <a:pt x="1065" y="336"/>
                    </a:lnTo>
                    <a:lnTo>
                      <a:pt x="1044" y="360"/>
                    </a:lnTo>
                    <a:lnTo>
                      <a:pt x="1023" y="383"/>
                    </a:lnTo>
                    <a:lnTo>
                      <a:pt x="1006" y="406"/>
                    </a:lnTo>
                    <a:lnTo>
                      <a:pt x="991" y="429"/>
                    </a:lnTo>
                    <a:lnTo>
                      <a:pt x="977" y="451"/>
                    </a:lnTo>
                    <a:lnTo>
                      <a:pt x="967" y="472"/>
                    </a:lnTo>
                    <a:lnTo>
                      <a:pt x="957" y="494"/>
                    </a:lnTo>
                    <a:lnTo>
                      <a:pt x="952" y="513"/>
                    </a:lnTo>
                    <a:lnTo>
                      <a:pt x="948" y="536"/>
                    </a:lnTo>
                    <a:lnTo>
                      <a:pt x="948" y="558"/>
                    </a:lnTo>
                    <a:lnTo>
                      <a:pt x="953" y="578"/>
                    </a:lnTo>
                    <a:lnTo>
                      <a:pt x="961" y="595"/>
                    </a:lnTo>
                    <a:lnTo>
                      <a:pt x="967" y="603"/>
                    </a:lnTo>
                    <a:lnTo>
                      <a:pt x="974" y="610"/>
                    </a:lnTo>
                    <a:lnTo>
                      <a:pt x="981" y="617"/>
                    </a:lnTo>
                    <a:lnTo>
                      <a:pt x="989" y="623"/>
                    </a:lnTo>
                    <a:lnTo>
                      <a:pt x="998" y="629"/>
                    </a:lnTo>
                    <a:lnTo>
                      <a:pt x="1008" y="633"/>
                    </a:lnTo>
                    <a:lnTo>
                      <a:pt x="1019" y="637"/>
                    </a:lnTo>
                    <a:lnTo>
                      <a:pt x="1030" y="640"/>
                    </a:lnTo>
                    <a:lnTo>
                      <a:pt x="1051" y="644"/>
                    </a:lnTo>
                    <a:lnTo>
                      <a:pt x="1073" y="646"/>
                    </a:lnTo>
                    <a:lnTo>
                      <a:pt x="1097" y="645"/>
                    </a:lnTo>
                    <a:lnTo>
                      <a:pt x="1123" y="644"/>
                    </a:lnTo>
                    <a:lnTo>
                      <a:pt x="1150" y="640"/>
                    </a:lnTo>
                    <a:lnTo>
                      <a:pt x="1179" y="634"/>
                    </a:lnTo>
                    <a:lnTo>
                      <a:pt x="1209" y="627"/>
                    </a:lnTo>
                    <a:lnTo>
                      <a:pt x="1238" y="618"/>
                    </a:lnTo>
                    <a:lnTo>
                      <a:pt x="1271" y="608"/>
                    </a:lnTo>
                    <a:lnTo>
                      <a:pt x="1303" y="596"/>
                    </a:lnTo>
                    <a:lnTo>
                      <a:pt x="1336" y="583"/>
                    </a:lnTo>
                    <a:lnTo>
                      <a:pt x="1370" y="568"/>
                    </a:lnTo>
                    <a:lnTo>
                      <a:pt x="1404" y="551"/>
                    </a:lnTo>
                    <a:lnTo>
                      <a:pt x="1439" y="533"/>
                    </a:lnTo>
                    <a:lnTo>
                      <a:pt x="1473" y="515"/>
                    </a:lnTo>
                    <a:lnTo>
                      <a:pt x="1508" y="494"/>
                    </a:lnTo>
                    <a:lnTo>
                      <a:pt x="1530" y="480"/>
                    </a:lnTo>
                    <a:lnTo>
                      <a:pt x="1551" y="466"/>
                    </a:lnTo>
                    <a:lnTo>
                      <a:pt x="1571" y="452"/>
                    </a:lnTo>
                    <a:lnTo>
                      <a:pt x="1592" y="439"/>
                    </a:lnTo>
                    <a:lnTo>
                      <a:pt x="1612" y="424"/>
                    </a:lnTo>
                    <a:lnTo>
                      <a:pt x="1630" y="409"/>
                    </a:lnTo>
                    <a:lnTo>
                      <a:pt x="1650" y="394"/>
                    </a:lnTo>
                    <a:lnTo>
                      <a:pt x="1667" y="379"/>
                    </a:lnTo>
                    <a:lnTo>
                      <a:pt x="1684" y="364"/>
                    </a:lnTo>
                    <a:lnTo>
                      <a:pt x="1701" y="349"/>
                    </a:lnTo>
                    <a:lnTo>
                      <a:pt x="1718" y="334"/>
                    </a:lnTo>
                    <a:lnTo>
                      <a:pt x="1733" y="319"/>
                    </a:lnTo>
                    <a:lnTo>
                      <a:pt x="1748" y="304"/>
                    </a:lnTo>
                    <a:lnTo>
                      <a:pt x="1761" y="288"/>
                    </a:lnTo>
                    <a:lnTo>
                      <a:pt x="1774" y="273"/>
                    </a:lnTo>
                    <a:lnTo>
                      <a:pt x="1787" y="258"/>
                    </a:lnTo>
                    <a:lnTo>
                      <a:pt x="1795" y="248"/>
                    </a:lnTo>
                    <a:lnTo>
                      <a:pt x="1802" y="239"/>
                    </a:lnTo>
                    <a:lnTo>
                      <a:pt x="1809" y="229"/>
                    </a:lnTo>
                    <a:lnTo>
                      <a:pt x="1814" y="220"/>
                    </a:lnTo>
                    <a:lnTo>
                      <a:pt x="1820" y="210"/>
                    </a:lnTo>
                    <a:lnTo>
                      <a:pt x="1826" y="201"/>
                    </a:lnTo>
                    <a:lnTo>
                      <a:pt x="1832" y="192"/>
                    </a:lnTo>
                    <a:lnTo>
                      <a:pt x="1836" y="183"/>
                    </a:lnTo>
                    <a:lnTo>
                      <a:pt x="1832" y="183"/>
                    </a:lnTo>
                    <a:lnTo>
                      <a:pt x="1825" y="184"/>
                    </a:lnTo>
                    <a:lnTo>
                      <a:pt x="1818" y="185"/>
                    </a:lnTo>
                    <a:lnTo>
                      <a:pt x="1811" y="185"/>
                    </a:lnTo>
                    <a:lnTo>
                      <a:pt x="1805" y="186"/>
                    </a:lnTo>
                    <a:lnTo>
                      <a:pt x="1799" y="187"/>
                    </a:lnTo>
                    <a:lnTo>
                      <a:pt x="1796" y="187"/>
                    </a:lnTo>
                    <a:lnTo>
                      <a:pt x="1795" y="187"/>
                    </a:lnTo>
                    <a:lnTo>
                      <a:pt x="1790" y="189"/>
                    </a:lnTo>
                    <a:lnTo>
                      <a:pt x="1786" y="189"/>
                    </a:lnTo>
                    <a:lnTo>
                      <a:pt x="1781" y="190"/>
                    </a:lnTo>
                    <a:lnTo>
                      <a:pt x="1776" y="191"/>
                    </a:lnTo>
                    <a:lnTo>
                      <a:pt x="1772" y="191"/>
                    </a:lnTo>
                    <a:lnTo>
                      <a:pt x="1767" y="192"/>
                    </a:lnTo>
                    <a:lnTo>
                      <a:pt x="1763" y="193"/>
                    </a:lnTo>
                    <a:lnTo>
                      <a:pt x="1758" y="194"/>
                    </a:lnTo>
                    <a:lnTo>
                      <a:pt x="1738" y="199"/>
                    </a:lnTo>
                    <a:lnTo>
                      <a:pt x="1720" y="204"/>
                    </a:lnTo>
                    <a:lnTo>
                      <a:pt x="1699" y="208"/>
                    </a:lnTo>
                    <a:lnTo>
                      <a:pt x="1680" y="215"/>
                    </a:lnTo>
                    <a:lnTo>
                      <a:pt x="1659" y="222"/>
                    </a:lnTo>
                    <a:lnTo>
                      <a:pt x="1638" y="229"/>
                    </a:lnTo>
                    <a:lnTo>
                      <a:pt x="1617" y="237"/>
                    </a:lnTo>
                    <a:lnTo>
                      <a:pt x="1596" y="246"/>
                    </a:lnTo>
                    <a:lnTo>
                      <a:pt x="1575" y="255"/>
                    </a:lnTo>
                    <a:lnTo>
                      <a:pt x="1553" y="266"/>
                    </a:lnTo>
                    <a:lnTo>
                      <a:pt x="1531" y="276"/>
                    </a:lnTo>
                    <a:lnTo>
                      <a:pt x="1509" y="286"/>
                    </a:lnTo>
                    <a:lnTo>
                      <a:pt x="1487" y="298"/>
                    </a:lnTo>
                    <a:lnTo>
                      <a:pt x="1465" y="311"/>
                    </a:lnTo>
                    <a:lnTo>
                      <a:pt x="1443" y="323"/>
                    </a:lnTo>
                    <a:lnTo>
                      <a:pt x="1422" y="336"/>
                    </a:lnTo>
                    <a:lnTo>
                      <a:pt x="1401" y="350"/>
                    </a:lnTo>
                    <a:lnTo>
                      <a:pt x="1380" y="364"/>
                    </a:lnTo>
                    <a:lnTo>
                      <a:pt x="1359" y="377"/>
                    </a:lnTo>
                    <a:lnTo>
                      <a:pt x="1340" y="391"/>
                    </a:lnTo>
                    <a:lnTo>
                      <a:pt x="1321" y="405"/>
                    </a:lnTo>
                    <a:lnTo>
                      <a:pt x="1302" y="419"/>
                    </a:lnTo>
                    <a:lnTo>
                      <a:pt x="1285" y="434"/>
                    </a:lnTo>
                    <a:lnTo>
                      <a:pt x="1267" y="448"/>
                    </a:lnTo>
                    <a:lnTo>
                      <a:pt x="1250" y="463"/>
                    </a:lnTo>
                    <a:lnTo>
                      <a:pt x="1234" y="478"/>
                    </a:lnTo>
                    <a:lnTo>
                      <a:pt x="1218" y="492"/>
                    </a:lnTo>
                    <a:lnTo>
                      <a:pt x="1204" y="507"/>
                    </a:lnTo>
                    <a:lnTo>
                      <a:pt x="1189" y="521"/>
                    </a:lnTo>
                    <a:lnTo>
                      <a:pt x="1176" y="535"/>
                    </a:lnTo>
                    <a:lnTo>
                      <a:pt x="1162" y="550"/>
                    </a:lnTo>
                    <a:lnTo>
                      <a:pt x="1151" y="564"/>
                    </a:lnTo>
                    <a:lnTo>
                      <a:pt x="1159" y="563"/>
                    </a:lnTo>
                    <a:lnTo>
                      <a:pt x="1167" y="562"/>
                    </a:lnTo>
                    <a:lnTo>
                      <a:pt x="1174" y="561"/>
                    </a:lnTo>
                    <a:lnTo>
                      <a:pt x="1181" y="560"/>
                    </a:lnTo>
                    <a:lnTo>
                      <a:pt x="1188" y="558"/>
                    </a:lnTo>
                    <a:lnTo>
                      <a:pt x="1194" y="557"/>
                    </a:lnTo>
                    <a:lnTo>
                      <a:pt x="1199" y="556"/>
                    </a:lnTo>
                    <a:lnTo>
                      <a:pt x="1204" y="555"/>
                    </a:lnTo>
                    <a:lnTo>
                      <a:pt x="1215" y="542"/>
                    </a:lnTo>
                    <a:lnTo>
                      <a:pt x="1227" y="531"/>
                    </a:lnTo>
                    <a:lnTo>
                      <a:pt x="1240" y="518"/>
                    </a:lnTo>
                    <a:lnTo>
                      <a:pt x="1252" y="507"/>
                    </a:lnTo>
                    <a:lnTo>
                      <a:pt x="1266" y="494"/>
                    </a:lnTo>
                    <a:lnTo>
                      <a:pt x="1280" y="482"/>
                    </a:lnTo>
                    <a:lnTo>
                      <a:pt x="1294" y="470"/>
                    </a:lnTo>
                    <a:lnTo>
                      <a:pt x="1309" y="458"/>
                    </a:lnTo>
                    <a:lnTo>
                      <a:pt x="1324" y="445"/>
                    </a:lnTo>
                    <a:lnTo>
                      <a:pt x="1340" y="434"/>
                    </a:lnTo>
                    <a:lnTo>
                      <a:pt x="1355" y="422"/>
                    </a:lnTo>
                    <a:lnTo>
                      <a:pt x="1372" y="411"/>
                    </a:lnTo>
                    <a:lnTo>
                      <a:pt x="1388" y="399"/>
                    </a:lnTo>
                    <a:lnTo>
                      <a:pt x="1405" y="388"/>
                    </a:lnTo>
                    <a:lnTo>
                      <a:pt x="1423" y="376"/>
                    </a:lnTo>
                    <a:lnTo>
                      <a:pt x="1440" y="366"/>
                    </a:lnTo>
                    <a:lnTo>
                      <a:pt x="1463" y="352"/>
                    </a:lnTo>
                    <a:lnTo>
                      <a:pt x="1486" y="338"/>
                    </a:lnTo>
                    <a:lnTo>
                      <a:pt x="1509" y="326"/>
                    </a:lnTo>
                    <a:lnTo>
                      <a:pt x="1531" y="314"/>
                    </a:lnTo>
                    <a:lnTo>
                      <a:pt x="1553" y="303"/>
                    </a:lnTo>
                    <a:lnTo>
                      <a:pt x="1575" y="292"/>
                    </a:lnTo>
                    <a:lnTo>
                      <a:pt x="1597" y="283"/>
                    </a:lnTo>
                    <a:lnTo>
                      <a:pt x="1617" y="274"/>
                    </a:lnTo>
                    <a:lnTo>
                      <a:pt x="1638" y="266"/>
                    </a:lnTo>
                    <a:lnTo>
                      <a:pt x="1658" y="258"/>
                    </a:lnTo>
                    <a:lnTo>
                      <a:pt x="1678" y="251"/>
                    </a:lnTo>
                    <a:lnTo>
                      <a:pt x="1697" y="245"/>
                    </a:lnTo>
                    <a:lnTo>
                      <a:pt x="1715" y="239"/>
                    </a:lnTo>
                    <a:lnTo>
                      <a:pt x="1734" y="235"/>
                    </a:lnTo>
                    <a:lnTo>
                      <a:pt x="1751" y="230"/>
                    </a:lnTo>
                    <a:lnTo>
                      <a:pt x="1768" y="227"/>
                    </a:lnTo>
                    <a:lnTo>
                      <a:pt x="1758" y="240"/>
                    </a:lnTo>
                    <a:lnTo>
                      <a:pt x="1745" y="254"/>
                    </a:lnTo>
                    <a:lnTo>
                      <a:pt x="1733" y="269"/>
                    </a:lnTo>
                    <a:lnTo>
                      <a:pt x="1720" y="283"/>
                    </a:lnTo>
                    <a:lnTo>
                      <a:pt x="1705" y="298"/>
                    </a:lnTo>
                    <a:lnTo>
                      <a:pt x="1690" y="313"/>
                    </a:lnTo>
                    <a:lnTo>
                      <a:pt x="1674" y="328"/>
                    </a:lnTo>
                    <a:lnTo>
                      <a:pt x="1657" y="343"/>
                    </a:lnTo>
                    <a:lnTo>
                      <a:pt x="1638" y="358"/>
                    </a:lnTo>
                    <a:lnTo>
                      <a:pt x="1620" y="374"/>
                    </a:lnTo>
                    <a:lnTo>
                      <a:pt x="1600" y="389"/>
                    </a:lnTo>
                    <a:lnTo>
                      <a:pt x="1579" y="404"/>
                    </a:lnTo>
                    <a:lnTo>
                      <a:pt x="1559" y="420"/>
                    </a:lnTo>
                    <a:lnTo>
                      <a:pt x="1537" y="435"/>
                    </a:lnTo>
                    <a:lnTo>
                      <a:pt x="1514" y="450"/>
                    </a:lnTo>
                    <a:lnTo>
                      <a:pt x="1490" y="465"/>
                    </a:lnTo>
                    <a:lnTo>
                      <a:pt x="1456" y="485"/>
                    </a:lnTo>
                    <a:lnTo>
                      <a:pt x="1424" y="503"/>
                    </a:lnTo>
                    <a:lnTo>
                      <a:pt x="1391" y="520"/>
                    </a:lnTo>
                    <a:lnTo>
                      <a:pt x="1358" y="536"/>
                    </a:lnTo>
                    <a:lnTo>
                      <a:pt x="1326" y="550"/>
                    </a:lnTo>
                    <a:lnTo>
                      <a:pt x="1295" y="563"/>
                    </a:lnTo>
                    <a:lnTo>
                      <a:pt x="1264" y="576"/>
                    </a:lnTo>
                    <a:lnTo>
                      <a:pt x="1234" y="585"/>
                    </a:lnTo>
                    <a:lnTo>
                      <a:pt x="1205" y="594"/>
                    </a:lnTo>
                    <a:lnTo>
                      <a:pt x="1176" y="601"/>
                    </a:lnTo>
                    <a:lnTo>
                      <a:pt x="1150" y="606"/>
                    </a:lnTo>
                    <a:lnTo>
                      <a:pt x="1124" y="609"/>
                    </a:lnTo>
                    <a:lnTo>
                      <a:pt x="1100" y="611"/>
                    </a:lnTo>
                    <a:lnTo>
                      <a:pt x="1077" y="611"/>
                    </a:lnTo>
                    <a:lnTo>
                      <a:pt x="1057" y="610"/>
                    </a:lnTo>
                    <a:lnTo>
                      <a:pt x="1038" y="607"/>
                    </a:lnTo>
                    <a:lnTo>
                      <a:pt x="1030" y="604"/>
                    </a:lnTo>
                    <a:lnTo>
                      <a:pt x="1022" y="602"/>
                    </a:lnTo>
                    <a:lnTo>
                      <a:pt x="1015" y="599"/>
                    </a:lnTo>
                    <a:lnTo>
                      <a:pt x="1009" y="595"/>
                    </a:lnTo>
                    <a:lnTo>
                      <a:pt x="1004" y="592"/>
                    </a:lnTo>
                    <a:lnTo>
                      <a:pt x="999" y="587"/>
                    </a:lnTo>
                    <a:lnTo>
                      <a:pt x="994" y="583"/>
                    </a:lnTo>
                    <a:lnTo>
                      <a:pt x="991" y="578"/>
                    </a:lnTo>
                    <a:lnTo>
                      <a:pt x="985" y="566"/>
                    </a:lnTo>
                    <a:lnTo>
                      <a:pt x="983" y="553"/>
                    </a:lnTo>
                    <a:lnTo>
                      <a:pt x="983" y="538"/>
                    </a:lnTo>
                    <a:lnTo>
                      <a:pt x="985" y="521"/>
                    </a:lnTo>
                    <a:lnTo>
                      <a:pt x="991" y="503"/>
                    </a:lnTo>
                    <a:lnTo>
                      <a:pt x="999" y="485"/>
                    </a:lnTo>
                    <a:lnTo>
                      <a:pt x="1009" y="464"/>
                    </a:lnTo>
                    <a:lnTo>
                      <a:pt x="1022" y="444"/>
                    </a:lnTo>
                    <a:lnTo>
                      <a:pt x="1037" y="422"/>
                    </a:lnTo>
                    <a:lnTo>
                      <a:pt x="1054" y="401"/>
                    </a:lnTo>
                    <a:lnTo>
                      <a:pt x="1073" y="379"/>
                    </a:lnTo>
                    <a:lnTo>
                      <a:pt x="1093" y="357"/>
                    </a:lnTo>
                    <a:lnTo>
                      <a:pt x="1116" y="335"/>
                    </a:lnTo>
                    <a:lnTo>
                      <a:pt x="1141" y="312"/>
                    </a:lnTo>
                    <a:lnTo>
                      <a:pt x="1167" y="290"/>
                    </a:lnTo>
                    <a:lnTo>
                      <a:pt x="1194" y="267"/>
                    </a:lnTo>
                    <a:lnTo>
                      <a:pt x="1222" y="245"/>
                    </a:lnTo>
                    <a:lnTo>
                      <a:pt x="1252" y="223"/>
                    </a:lnTo>
                    <a:lnTo>
                      <a:pt x="1283" y="202"/>
                    </a:lnTo>
                    <a:lnTo>
                      <a:pt x="1316" y="182"/>
                    </a:lnTo>
                    <a:lnTo>
                      <a:pt x="1362" y="154"/>
                    </a:lnTo>
                    <a:lnTo>
                      <a:pt x="1407" y="130"/>
                    </a:lnTo>
                    <a:lnTo>
                      <a:pt x="1450" y="109"/>
                    </a:lnTo>
                    <a:lnTo>
                      <a:pt x="1492" y="91"/>
                    </a:lnTo>
                    <a:lnTo>
                      <a:pt x="1533" y="75"/>
                    </a:lnTo>
                    <a:lnTo>
                      <a:pt x="1571" y="61"/>
                    </a:lnTo>
                    <a:lnTo>
                      <a:pt x="1608" y="50"/>
                    </a:lnTo>
                    <a:lnTo>
                      <a:pt x="1643" y="42"/>
                    </a:lnTo>
                    <a:lnTo>
                      <a:pt x="1675" y="38"/>
                    </a:lnTo>
                    <a:lnTo>
                      <a:pt x="1705" y="34"/>
                    </a:lnTo>
                    <a:lnTo>
                      <a:pt x="1731" y="34"/>
                    </a:lnTo>
                    <a:lnTo>
                      <a:pt x="1756" y="36"/>
                    </a:lnTo>
                    <a:lnTo>
                      <a:pt x="1776" y="41"/>
                    </a:lnTo>
                    <a:lnTo>
                      <a:pt x="1794" y="48"/>
                    </a:lnTo>
                    <a:lnTo>
                      <a:pt x="1806" y="57"/>
                    </a:lnTo>
                    <a:lnTo>
                      <a:pt x="1817" y="69"/>
                    </a:lnTo>
                    <a:lnTo>
                      <a:pt x="1819" y="72"/>
                    </a:lnTo>
                    <a:lnTo>
                      <a:pt x="1824" y="79"/>
                    </a:lnTo>
                    <a:lnTo>
                      <a:pt x="1830" y="88"/>
                    </a:lnTo>
                    <a:lnTo>
                      <a:pt x="1837" y="99"/>
                    </a:lnTo>
                    <a:lnTo>
                      <a:pt x="1844" y="109"/>
                    </a:lnTo>
                    <a:lnTo>
                      <a:pt x="1850" y="118"/>
                    </a:lnTo>
                    <a:lnTo>
                      <a:pt x="1855" y="124"/>
                    </a:lnTo>
                    <a:lnTo>
                      <a:pt x="1856" y="126"/>
                    </a:lnTo>
                    <a:lnTo>
                      <a:pt x="1936" y="247"/>
                    </a:lnTo>
                    <a:lnTo>
                      <a:pt x="1939" y="250"/>
                    </a:lnTo>
                    <a:lnTo>
                      <a:pt x="1940" y="251"/>
                    </a:lnTo>
                    <a:lnTo>
                      <a:pt x="1941" y="253"/>
                    </a:lnTo>
                    <a:lnTo>
                      <a:pt x="1947" y="267"/>
                    </a:lnTo>
                    <a:lnTo>
                      <a:pt x="1949" y="283"/>
                    </a:lnTo>
                    <a:lnTo>
                      <a:pt x="1948" y="301"/>
                    </a:lnTo>
                    <a:lnTo>
                      <a:pt x="1942" y="322"/>
                    </a:lnTo>
                    <a:lnTo>
                      <a:pt x="1933" y="344"/>
                    </a:lnTo>
                    <a:lnTo>
                      <a:pt x="1921" y="368"/>
                    </a:lnTo>
                    <a:lnTo>
                      <a:pt x="1905" y="392"/>
                    </a:lnTo>
                    <a:lnTo>
                      <a:pt x="1886" y="419"/>
                    </a:lnTo>
                    <a:lnTo>
                      <a:pt x="1863" y="447"/>
                    </a:lnTo>
                    <a:lnTo>
                      <a:pt x="1837" y="474"/>
                    </a:lnTo>
                    <a:lnTo>
                      <a:pt x="1807" y="503"/>
                    </a:lnTo>
                    <a:lnTo>
                      <a:pt x="1775" y="532"/>
                    </a:lnTo>
                    <a:lnTo>
                      <a:pt x="1739" y="561"/>
                    </a:lnTo>
                    <a:lnTo>
                      <a:pt x="1700" y="589"/>
                    </a:lnTo>
                    <a:lnTo>
                      <a:pt x="1659" y="618"/>
                    </a:lnTo>
                    <a:lnTo>
                      <a:pt x="1614" y="647"/>
                    </a:lnTo>
                    <a:lnTo>
                      <a:pt x="1581" y="667"/>
                    </a:lnTo>
                    <a:lnTo>
                      <a:pt x="1548" y="685"/>
                    </a:lnTo>
                    <a:lnTo>
                      <a:pt x="1515" y="702"/>
                    </a:lnTo>
                    <a:lnTo>
                      <a:pt x="1483" y="718"/>
                    </a:lnTo>
                    <a:lnTo>
                      <a:pt x="1450" y="732"/>
                    </a:lnTo>
                    <a:lnTo>
                      <a:pt x="1418" y="746"/>
                    </a:lnTo>
                    <a:lnTo>
                      <a:pt x="1387" y="758"/>
                    </a:lnTo>
                    <a:lnTo>
                      <a:pt x="1357" y="768"/>
                    </a:lnTo>
                    <a:lnTo>
                      <a:pt x="1328" y="776"/>
                    </a:lnTo>
                    <a:lnTo>
                      <a:pt x="1300" y="783"/>
                    </a:lnTo>
                    <a:lnTo>
                      <a:pt x="1273" y="789"/>
                    </a:lnTo>
                    <a:lnTo>
                      <a:pt x="1248" y="792"/>
                    </a:lnTo>
                    <a:lnTo>
                      <a:pt x="1224" y="795"/>
                    </a:lnTo>
                    <a:lnTo>
                      <a:pt x="1202" y="795"/>
                    </a:lnTo>
                    <a:lnTo>
                      <a:pt x="1181" y="793"/>
                    </a:lnTo>
                    <a:lnTo>
                      <a:pt x="1162" y="790"/>
                    </a:lnTo>
                    <a:lnTo>
                      <a:pt x="1154" y="788"/>
                    </a:lnTo>
                    <a:lnTo>
                      <a:pt x="1146" y="785"/>
                    </a:lnTo>
                    <a:lnTo>
                      <a:pt x="1139" y="782"/>
                    </a:lnTo>
                    <a:lnTo>
                      <a:pt x="1134" y="778"/>
                    </a:lnTo>
                    <a:lnTo>
                      <a:pt x="1128" y="775"/>
                    </a:lnTo>
                    <a:lnTo>
                      <a:pt x="1122" y="770"/>
                    </a:lnTo>
                    <a:lnTo>
                      <a:pt x="1118" y="766"/>
                    </a:lnTo>
                    <a:lnTo>
                      <a:pt x="1114" y="760"/>
                    </a:lnTo>
                    <a:lnTo>
                      <a:pt x="1111" y="753"/>
                    </a:lnTo>
                    <a:lnTo>
                      <a:pt x="1108" y="745"/>
                    </a:lnTo>
                    <a:lnTo>
                      <a:pt x="1106" y="736"/>
                    </a:lnTo>
                    <a:lnTo>
                      <a:pt x="1106" y="727"/>
                    </a:lnTo>
                    <a:lnTo>
                      <a:pt x="1068" y="728"/>
                    </a:lnTo>
                    <a:lnTo>
                      <a:pt x="1068" y="729"/>
                    </a:lnTo>
                    <a:lnTo>
                      <a:pt x="1068" y="731"/>
                    </a:lnTo>
                    <a:lnTo>
                      <a:pt x="1068" y="732"/>
                    </a:lnTo>
                    <a:lnTo>
                      <a:pt x="1067" y="733"/>
                    </a:lnTo>
                    <a:lnTo>
                      <a:pt x="1065" y="742"/>
                    </a:lnTo>
                    <a:lnTo>
                      <a:pt x="1062" y="750"/>
                    </a:lnTo>
                    <a:lnTo>
                      <a:pt x="1058" y="757"/>
                    </a:lnTo>
                    <a:lnTo>
                      <a:pt x="1054" y="763"/>
                    </a:lnTo>
                    <a:lnTo>
                      <a:pt x="1048" y="769"/>
                    </a:lnTo>
                    <a:lnTo>
                      <a:pt x="1043" y="775"/>
                    </a:lnTo>
                    <a:lnTo>
                      <a:pt x="1037" y="781"/>
                    </a:lnTo>
                    <a:lnTo>
                      <a:pt x="1030" y="785"/>
                    </a:lnTo>
                    <a:lnTo>
                      <a:pt x="1019" y="791"/>
                    </a:lnTo>
                    <a:lnTo>
                      <a:pt x="1007" y="795"/>
                    </a:lnTo>
                    <a:lnTo>
                      <a:pt x="994" y="797"/>
                    </a:lnTo>
                    <a:lnTo>
                      <a:pt x="982" y="797"/>
                    </a:lnTo>
                    <a:lnTo>
                      <a:pt x="970" y="796"/>
                    </a:lnTo>
                    <a:lnTo>
                      <a:pt x="959" y="792"/>
                    </a:lnTo>
                    <a:lnTo>
                      <a:pt x="947" y="786"/>
                    </a:lnTo>
                    <a:lnTo>
                      <a:pt x="937" y="780"/>
                    </a:lnTo>
                    <a:lnTo>
                      <a:pt x="907" y="816"/>
                    </a:lnTo>
                    <a:lnTo>
                      <a:pt x="914" y="836"/>
                    </a:lnTo>
                    <a:lnTo>
                      <a:pt x="913" y="854"/>
                    </a:lnTo>
                    <a:lnTo>
                      <a:pt x="905" y="873"/>
                    </a:lnTo>
                    <a:lnTo>
                      <a:pt x="890" y="886"/>
                    </a:lnTo>
                    <a:lnTo>
                      <a:pt x="172" y="1328"/>
                    </a:lnTo>
                    <a:lnTo>
                      <a:pt x="162" y="1333"/>
                    </a:lnTo>
                    <a:lnTo>
                      <a:pt x="151" y="1336"/>
                    </a:lnTo>
                    <a:lnTo>
                      <a:pt x="140" y="1337"/>
                    </a:lnTo>
                    <a:lnTo>
                      <a:pt x="128" y="1337"/>
                    </a:lnTo>
                    <a:lnTo>
                      <a:pt x="118" y="1335"/>
                    </a:lnTo>
                    <a:lnTo>
                      <a:pt x="108" y="1330"/>
                    </a:lnTo>
                    <a:lnTo>
                      <a:pt x="99" y="1324"/>
                    </a:lnTo>
                    <a:lnTo>
                      <a:pt x="93" y="1316"/>
                    </a:lnTo>
                    <a:lnTo>
                      <a:pt x="88" y="1309"/>
                    </a:lnTo>
                    <a:lnTo>
                      <a:pt x="79" y="1308"/>
                    </a:lnTo>
                    <a:lnTo>
                      <a:pt x="78" y="1308"/>
                    </a:lnTo>
                    <a:lnTo>
                      <a:pt x="75" y="1308"/>
                    </a:lnTo>
                    <a:lnTo>
                      <a:pt x="71" y="1307"/>
                    </a:lnTo>
                    <a:lnTo>
                      <a:pt x="66" y="1305"/>
                    </a:lnTo>
                    <a:lnTo>
                      <a:pt x="61" y="1303"/>
                    </a:lnTo>
                    <a:lnTo>
                      <a:pt x="56" y="1299"/>
                    </a:lnTo>
                    <a:lnTo>
                      <a:pt x="50" y="1295"/>
                    </a:lnTo>
                    <a:lnTo>
                      <a:pt x="44" y="1288"/>
                    </a:lnTo>
                    <a:lnTo>
                      <a:pt x="37" y="1273"/>
                    </a:lnTo>
                    <a:lnTo>
                      <a:pt x="36" y="1260"/>
                    </a:lnTo>
                    <a:lnTo>
                      <a:pt x="37" y="1251"/>
                    </a:lnTo>
                    <a:lnTo>
                      <a:pt x="40" y="1246"/>
                    </a:lnTo>
                    <a:lnTo>
                      <a:pt x="43" y="1238"/>
                    </a:lnTo>
                    <a:lnTo>
                      <a:pt x="42" y="1237"/>
                    </a:lnTo>
                    <a:lnTo>
                      <a:pt x="41" y="1233"/>
                    </a:lnTo>
                    <a:lnTo>
                      <a:pt x="40" y="1231"/>
                    </a:lnTo>
                    <a:lnTo>
                      <a:pt x="38" y="1230"/>
                    </a:lnTo>
                    <a:lnTo>
                      <a:pt x="35" y="1222"/>
                    </a:lnTo>
                    <a:lnTo>
                      <a:pt x="34" y="1214"/>
                    </a:lnTo>
                    <a:lnTo>
                      <a:pt x="34" y="1207"/>
                    </a:lnTo>
                    <a:lnTo>
                      <a:pt x="35" y="1200"/>
                    </a:lnTo>
                    <a:lnTo>
                      <a:pt x="40" y="1187"/>
                    </a:lnTo>
                    <a:lnTo>
                      <a:pt x="47" y="1175"/>
                    </a:lnTo>
                    <a:lnTo>
                      <a:pt x="56" y="1164"/>
                    </a:lnTo>
                    <a:lnTo>
                      <a:pt x="67" y="1156"/>
                    </a:lnTo>
                    <a:lnTo>
                      <a:pt x="785" y="715"/>
                    </a:lnTo>
                    <a:lnTo>
                      <a:pt x="789" y="713"/>
                    </a:lnTo>
                    <a:lnTo>
                      <a:pt x="794" y="710"/>
                    </a:lnTo>
                    <a:lnTo>
                      <a:pt x="799" y="709"/>
                    </a:lnTo>
                    <a:lnTo>
                      <a:pt x="803" y="708"/>
                    </a:lnTo>
                    <a:lnTo>
                      <a:pt x="808" y="707"/>
                    </a:lnTo>
                    <a:lnTo>
                      <a:pt x="814" y="707"/>
                    </a:lnTo>
                    <a:lnTo>
                      <a:pt x="818" y="707"/>
                    </a:lnTo>
                    <a:lnTo>
                      <a:pt x="823" y="708"/>
                    </a:lnTo>
                    <a:lnTo>
                      <a:pt x="832" y="712"/>
                    </a:lnTo>
                    <a:lnTo>
                      <a:pt x="841" y="716"/>
                    </a:lnTo>
                    <a:lnTo>
                      <a:pt x="848" y="723"/>
                    </a:lnTo>
                    <a:lnTo>
                      <a:pt x="855" y="731"/>
                    </a:lnTo>
                    <a:lnTo>
                      <a:pt x="905" y="717"/>
                    </a:lnTo>
                    <a:lnTo>
                      <a:pt x="905" y="712"/>
                    </a:lnTo>
                    <a:lnTo>
                      <a:pt x="906" y="707"/>
                    </a:lnTo>
                    <a:lnTo>
                      <a:pt x="906" y="701"/>
                    </a:lnTo>
                    <a:lnTo>
                      <a:pt x="907" y="695"/>
                    </a:lnTo>
                    <a:lnTo>
                      <a:pt x="909" y="687"/>
                    </a:lnTo>
                    <a:lnTo>
                      <a:pt x="913" y="680"/>
                    </a:lnTo>
                    <a:lnTo>
                      <a:pt x="916" y="674"/>
                    </a:lnTo>
                    <a:lnTo>
                      <a:pt x="919" y="667"/>
                    </a:lnTo>
                    <a:lnTo>
                      <a:pt x="924" y="661"/>
                    </a:lnTo>
                    <a:lnTo>
                      <a:pt x="930" y="655"/>
                    </a:lnTo>
                    <a:lnTo>
                      <a:pt x="936" y="651"/>
                    </a:lnTo>
                    <a:lnTo>
                      <a:pt x="943" y="646"/>
                    </a:lnTo>
                    <a:lnTo>
                      <a:pt x="923" y="617"/>
                    </a:lnTo>
                    <a:lnTo>
                      <a:pt x="914" y="624"/>
                    </a:lnTo>
                    <a:lnTo>
                      <a:pt x="906" y="631"/>
                    </a:lnTo>
                    <a:lnTo>
                      <a:pt x="899" y="639"/>
                    </a:lnTo>
                    <a:lnTo>
                      <a:pt x="892" y="648"/>
                    </a:lnTo>
                    <a:lnTo>
                      <a:pt x="886" y="657"/>
                    </a:lnTo>
                    <a:lnTo>
                      <a:pt x="880" y="667"/>
                    </a:lnTo>
                    <a:lnTo>
                      <a:pt x="877" y="677"/>
                    </a:lnTo>
                    <a:lnTo>
                      <a:pt x="873" y="687"/>
                    </a:lnTo>
                    <a:lnTo>
                      <a:pt x="873" y="690"/>
                    </a:lnTo>
                    <a:lnTo>
                      <a:pt x="873" y="693"/>
                    </a:lnTo>
                    <a:lnTo>
                      <a:pt x="872" y="695"/>
                    </a:lnTo>
                    <a:lnTo>
                      <a:pt x="872" y="699"/>
                    </a:lnTo>
                    <a:lnTo>
                      <a:pt x="868" y="694"/>
                    </a:lnTo>
                    <a:lnTo>
                      <a:pt x="863" y="691"/>
                    </a:lnTo>
                    <a:lnTo>
                      <a:pt x="858" y="687"/>
                    </a:lnTo>
                    <a:lnTo>
                      <a:pt x="854" y="684"/>
                    </a:lnTo>
                    <a:lnTo>
                      <a:pt x="848" y="682"/>
                    </a:lnTo>
                    <a:lnTo>
                      <a:pt x="842" y="679"/>
                    </a:lnTo>
                    <a:lnTo>
                      <a:pt x="837" y="677"/>
                    </a:lnTo>
                    <a:lnTo>
                      <a:pt x="831" y="676"/>
                    </a:lnTo>
                    <a:lnTo>
                      <a:pt x="823" y="674"/>
                    </a:lnTo>
                    <a:lnTo>
                      <a:pt x="815" y="674"/>
                    </a:lnTo>
                    <a:lnTo>
                      <a:pt x="805" y="674"/>
                    </a:lnTo>
                    <a:lnTo>
                      <a:pt x="797" y="674"/>
                    </a:lnTo>
                    <a:lnTo>
                      <a:pt x="789" y="676"/>
                    </a:lnTo>
                    <a:lnTo>
                      <a:pt x="781" y="678"/>
                    </a:lnTo>
                    <a:lnTo>
                      <a:pt x="774" y="682"/>
                    </a:lnTo>
                    <a:lnTo>
                      <a:pt x="766" y="685"/>
                    </a:lnTo>
                    <a:lnTo>
                      <a:pt x="49" y="1127"/>
                    </a:lnTo>
                    <a:lnTo>
                      <a:pt x="41" y="1133"/>
                    </a:lnTo>
                    <a:lnTo>
                      <a:pt x="33" y="1140"/>
                    </a:lnTo>
                    <a:lnTo>
                      <a:pt x="25" y="1147"/>
                    </a:lnTo>
                    <a:lnTo>
                      <a:pt x="19" y="1155"/>
                    </a:lnTo>
                    <a:lnTo>
                      <a:pt x="12" y="1163"/>
                    </a:lnTo>
                    <a:lnTo>
                      <a:pt x="7" y="1172"/>
                    </a:lnTo>
                    <a:lnTo>
                      <a:pt x="4" y="1182"/>
                    </a:lnTo>
                    <a:lnTo>
                      <a:pt x="2" y="1192"/>
                    </a:lnTo>
                    <a:lnTo>
                      <a:pt x="0" y="1210"/>
                    </a:lnTo>
                    <a:lnTo>
                      <a:pt x="2" y="1224"/>
                    </a:lnTo>
                    <a:lnTo>
                      <a:pt x="4" y="1233"/>
                    </a:lnTo>
                    <a:lnTo>
                      <a:pt x="5" y="1239"/>
                    </a:lnTo>
                    <a:lnTo>
                      <a:pt x="4" y="1245"/>
                    </a:lnTo>
                    <a:lnTo>
                      <a:pt x="2" y="1252"/>
                    </a:lnTo>
                    <a:lnTo>
                      <a:pt x="2" y="1260"/>
                    </a:lnTo>
                    <a:lnTo>
                      <a:pt x="2" y="1268"/>
                    </a:lnTo>
                    <a:lnTo>
                      <a:pt x="3" y="1277"/>
                    </a:lnTo>
                    <a:lnTo>
                      <a:pt x="6" y="1286"/>
                    </a:lnTo>
                    <a:lnTo>
                      <a:pt x="10" y="1297"/>
                    </a:lnTo>
                    <a:lnTo>
                      <a:pt x="17" y="1307"/>
                    </a:lnTo>
                    <a:lnTo>
                      <a:pt x="23" y="1315"/>
                    </a:lnTo>
                    <a:lnTo>
                      <a:pt x="32" y="1322"/>
                    </a:lnTo>
                    <a:lnTo>
                      <a:pt x="40" y="1328"/>
                    </a:lnTo>
                    <a:lnTo>
                      <a:pt x="47" y="1333"/>
                    </a:lnTo>
                    <a:lnTo>
                      <a:pt x="55" y="1336"/>
                    </a:lnTo>
                    <a:lnTo>
                      <a:pt x="60" y="1338"/>
                    </a:lnTo>
                    <a:lnTo>
                      <a:pt x="65" y="1341"/>
                    </a:lnTo>
                    <a:lnTo>
                      <a:pt x="68" y="1342"/>
                    </a:lnTo>
                    <a:lnTo>
                      <a:pt x="80" y="1353"/>
                    </a:lnTo>
                    <a:lnTo>
                      <a:pt x="94" y="1361"/>
                    </a:lnTo>
                    <a:lnTo>
                      <a:pt x="110" y="1368"/>
                    </a:lnTo>
                    <a:lnTo>
                      <a:pt x="126" y="1371"/>
                    </a:lnTo>
                    <a:lnTo>
                      <a:pt x="143" y="1372"/>
                    </a:lnTo>
                    <a:lnTo>
                      <a:pt x="159" y="1369"/>
                    </a:lnTo>
                    <a:lnTo>
                      <a:pt x="176" y="1364"/>
                    </a:lnTo>
                    <a:lnTo>
                      <a:pt x="190" y="1357"/>
                    </a:lnTo>
                    <a:lnTo>
                      <a:pt x="908" y="915"/>
                    </a:lnTo>
                    <a:lnTo>
                      <a:pt x="918" y="907"/>
                    </a:lnTo>
                    <a:lnTo>
                      <a:pt x="929" y="898"/>
                    </a:lnTo>
                    <a:lnTo>
                      <a:pt x="936" y="887"/>
                    </a:lnTo>
                    <a:lnTo>
                      <a:pt x="941" y="875"/>
                    </a:lnTo>
                    <a:lnTo>
                      <a:pt x="946" y="862"/>
                    </a:lnTo>
                    <a:lnTo>
                      <a:pt x="948" y="850"/>
                    </a:lnTo>
                    <a:lnTo>
                      <a:pt x="948" y="836"/>
                    </a:lnTo>
                    <a:lnTo>
                      <a:pt x="946" y="823"/>
                    </a:lnTo>
                    <a:lnTo>
                      <a:pt x="959" y="828"/>
                    </a:lnTo>
                    <a:lnTo>
                      <a:pt x="971" y="830"/>
                    </a:lnTo>
                    <a:lnTo>
                      <a:pt x="984" y="831"/>
                    </a:lnTo>
                    <a:lnTo>
                      <a:pt x="998" y="830"/>
                    </a:lnTo>
                    <a:lnTo>
                      <a:pt x="1010" y="829"/>
                    </a:lnTo>
                    <a:lnTo>
                      <a:pt x="1023" y="826"/>
                    </a:lnTo>
                    <a:lnTo>
                      <a:pt x="1036" y="821"/>
                    </a:lnTo>
                    <a:lnTo>
                      <a:pt x="1048" y="814"/>
                    </a:lnTo>
                    <a:lnTo>
                      <a:pt x="1054" y="811"/>
                    </a:lnTo>
                    <a:lnTo>
                      <a:pt x="1059" y="806"/>
                    </a:lnTo>
                    <a:lnTo>
                      <a:pt x="1065" y="803"/>
                    </a:lnTo>
                    <a:lnTo>
                      <a:pt x="1069" y="798"/>
                    </a:lnTo>
                    <a:lnTo>
                      <a:pt x="1074" y="793"/>
                    </a:lnTo>
                    <a:lnTo>
                      <a:pt x="1077" y="788"/>
                    </a:lnTo>
                    <a:lnTo>
                      <a:pt x="1082" y="783"/>
                    </a:lnTo>
                    <a:lnTo>
                      <a:pt x="1085" y="777"/>
                    </a:lnTo>
                    <a:lnTo>
                      <a:pt x="1091" y="785"/>
                    </a:lnTo>
                    <a:lnTo>
                      <a:pt x="1098" y="793"/>
                    </a:lnTo>
                    <a:lnTo>
                      <a:pt x="1105" y="800"/>
                    </a:lnTo>
                    <a:lnTo>
                      <a:pt x="1113" y="806"/>
                    </a:lnTo>
                    <a:lnTo>
                      <a:pt x="1122" y="812"/>
                    </a:lnTo>
                    <a:lnTo>
                      <a:pt x="1133" y="816"/>
                    </a:lnTo>
                    <a:lnTo>
                      <a:pt x="1143" y="820"/>
                    </a:lnTo>
                    <a:lnTo>
                      <a:pt x="1154" y="823"/>
                    </a:lnTo>
                    <a:lnTo>
                      <a:pt x="1175" y="827"/>
                    </a:lnTo>
                    <a:lnTo>
                      <a:pt x="1197" y="829"/>
                    </a:lnTo>
                    <a:lnTo>
                      <a:pt x="1221" y="829"/>
                    </a:lnTo>
                    <a:lnTo>
                      <a:pt x="1247" y="827"/>
                    </a:lnTo>
                    <a:lnTo>
                      <a:pt x="1274" y="823"/>
                    </a:lnTo>
                    <a:lnTo>
                      <a:pt x="1302" y="819"/>
                    </a:lnTo>
                    <a:lnTo>
                      <a:pt x="1332" y="811"/>
                    </a:lnTo>
                    <a:lnTo>
                      <a:pt x="1363" y="803"/>
                    </a:lnTo>
                    <a:lnTo>
                      <a:pt x="1394" y="792"/>
                    </a:lnTo>
                    <a:lnTo>
                      <a:pt x="1426" y="780"/>
                    </a:lnTo>
                    <a:lnTo>
                      <a:pt x="1460" y="767"/>
                    </a:lnTo>
                    <a:lnTo>
                      <a:pt x="1493" y="752"/>
                    </a:lnTo>
                    <a:lnTo>
                      <a:pt x="1528" y="735"/>
                    </a:lnTo>
                    <a:lnTo>
                      <a:pt x="1562" y="717"/>
                    </a:lnTo>
                    <a:lnTo>
                      <a:pt x="1598" y="698"/>
                    </a:lnTo>
                    <a:lnTo>
                      <a:pt x="1632" y="677"/>
                    </a:lnTo>
                    <a:lnTo>
                      <a:pt x="1654" y="663"/>
                    </a:lnTo>
                    <a:lnTo>
                      <a:pt x="1675" y="649"/>
                    </a:lnTo>
                    <a:lnTo>
                      <a:pt x="1696" y="636"/>
                    </a:lnTo>
                    <a:lnTo>
                      <a:pt x="1715" y="622"/>
                    </a:lnTo>
                    <a:lnTo>
                      <a:pt x="1735" y="607"/>
                    </a:lnTo>
                    <a:lnTo>
                      <a:pt x="1754" y="593"/>
                    </a:lnTo>
                    <a:lnTo>
                      <a:pt x="1773" y="578"/>
                    </a:lnTo>
                    <a:lnTo>
                      <a:pt x="1791" y="563"/>
                    </a:lnTo>
                    <a:lnTo>
                      <a:pt x="1809" y="548"/>
                    </a:lnTo>
                    <a:lnTo>
                      <a:pt x="1825" y="533"/>
                    </a:lnTo>
                    <a:lnTo>
                      <a:pt x="1841" y="518"/>
                    </a:lnTo>
                    <a:lnTo>
                      <a:pt x="1857" y="503"/>
                    </a:lnTo>
                    <a:lnTo>
                      <a:pt x="1871" y="488"/>
                    </a:lnTo>
                    <a:lnTo>
                      <a:pt x="1886" y="472"/>
                    </a:lnTo>
                    <a:lnTo>
                      <a:pt x="1898" y="457"/>
                    </a:lnTo>
                    <a:lnTo>
                      <a:pt x="1911" y="442"/>
                    </a:lnTo>
                    <a:lnTo>
                      <a:pt x="1934" y="411"/>
                    </a:lnTo>
                    <a:lnTo>
                      <a:pt x="1954" y="381"/>
                    </a:lnTo>
                    <a:lnTo>
                      <a:pt x="1968" y="352"/>
                    </a:lnTo>
                    <a:lnTo>
                      <a:pt x="1977" y="324"/>
                    </a:lnTo>
                    <a:lnTo>
                      <a:pt x="1982" y="299"/>
                    </a:lnTo>
                    <a:lnTo>
                      <a:pt x="1982" y="275"/>
                    </a:lnTo>
                    <a:lnTo>
                      <a:pt x="1979" y="254"/>
                    </a:lnTo>
                    <a:lnTo>
                      <a:pt x="1970" y="23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1" name="Freeform 31">
                <a:extLst>
                  <a:ext uri="{FF2B5EF4-FFF2-40B4-BE49-F238E27FC236}">
                    <a16:creationId xmlns:a16="http://schemas.microsoft.com/office/drawing/2014/main" id="{EFCEDC71-09A3-7D80-ED9C-34FD3D3BD3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3851" y="3732833"/>
                <a:ext cx="111537" cy="115135"/>
              </a:xfrm>
              <a:custGeom>
                <a:avLst/>
                <a:gdLst>
                  <a:gd name="T0" fmla="*/ 56654 w 63"/>
                  <a:gd name="T1" fmla="*/ 115135 h 63"/>
                  <a:gd name="T2" fmla="*/ 77899 w 63"/>
                  <a:gd name="T3" fmla="*/ 111480 h 63"/>
                  <a:gd name="T4" fmla="*/ 95603 w 63"/>
                  <a:gd name="T5" fmla="*/ 98687 h 63"/>
                  <a:gd name="T6" fmla="*/ 107996 w 63"/>
                  <a:gd name="T7" fmla="*/ 82239 h 63"/>
                  <a:gd name="T8" fmla="*/ 111537 w 63"/>
                  <a:gd name="T9" fmla="*/ 58481 h 63"/>
                  <a:gd name="T10" fmla="*/ 107996 w 63"/>
                  <a:gd name="T11" fmla="*/ 34723 h 63"/>
                  <a:gd name="T12" fmla="*/ 95603 w 63"/>
                  <a:gd name="T13" fmla="*/ 16448 h 63"/>
                  <a:gd name="T14" fmla="*/ 77899 w 63"/>
                  <a:gd name="T15" fmla="*/ 3655 h 63"/>
                  <a:gd name="T16" fmla="*/ 56654 w 63"/>
                  <a:gd name="T17" fmla="*/ 0 h 63"/>
                  <a:gd name="T18" fmla="*/ 33638 w 63"/>
                  <a:gd name="T19" fmla="*/ 3655 h 63"/>
                  <a:gd name="T20" fmla="*/ 15934 w 63"/>
                  <a:gd name="T21" fmla="*/ 16448 h 63"/>
                  <a:gd name="T22" fmla="*/ 3541 w 63"/>
                  <a:gd name="T23" fmla="*/ 34723 h 63"/>
                  <a:gd name="T24" fmla="*/ 0 w 63"/>
                  <a:gd name="T25" fmla="*/ 58481 h 63"/>
                  <a:gd name="T26" fmla="*/ 3541 w 63"/>
                  <a:gd name="T27" fmla="*/ 82239 h 63"/>
                  <a:gd name="T28" fmla="*/ 15934 w 63"/>
                  <a:gd name="T29" fmla="*/ 98687 h 63"/>
                  <a:gd name="T30" fmla="*/ 33638 w 63"/>
                  <a:gd name="T31" fmla="*/ 111480 h 63"/>
                  <a:gd name="T32" fmla="*/ 56654 w 63"/>
                  <a:gd name="T33" fmla="*/ 115135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63"/>
                  <a:gd name="T53" fmla="*/ 63 w 63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63">
                    <a:moveTo>
                      <a:pt x="32" y="63"/>
                    </a:moveTo>
                    <a:lnTo>
                      <a:pt x="44" y="61"/>
                    </a:lnTo>
                    <a:lnTo>
                      <a:pt x="54" y="54"/>
                    </a:lnTo>
                    <a:lnTo>
                      <a:pt x="61" y="45"/>
                    </a:lnTo>
                    <a:lnTo>
                      <a:pt x="63" y="32"/>
                    </a:lnTo>
                    <a:lnTo>
                      <a:pt x="61" y="19"/>
                    </a:lnTo>
                    <a:lnTo>
                      <a:pt x="54" y="9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2" y="19"/>
                    </a:lnTo>
                    <a:lnTo>
                      <a:pt x="0" y="32"/>
                    </a:lnTo>
                    <a:lnTo>
                      <a:pt x="2" y="45"/>
                    </a:lnTo>
                    <a:lnTo>
                      <a:pt x="9" y="54"/>
                    </a:lnTo>
                    <a:lnTo>
                      <a:pt x="19" y="61"/>
                    </a:lnTo>
                    <a:lnTo>
                      <a:pt x="32" y="63"/>
                    </a:lnTo>
                    <a:close/>
                  </a:path>
                </a:pathLst>
              </a:custGeom>
              <a:solidFill>
                <a:srgbClr val="F9DD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2" name="Freeform 32">
                <a:extLst>
                  <a:ext uri="{FF2B5EF4-FFF2-40B4-BE49-F238E27FC236}">
                    <a16:creationId xmlns:a16="http://schemas.microsoft.com/office/drawing/2014/main" id="{B6204731-AF5D-F9C3-0687-C85968C5D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906" y="3632090"/>
                <a:ext cx="723191" cy="251858"/>
              </a:xfrm>
              <a:custGeom>
                <a:avLst/>
                <a:gdLst>
                  <a:gd name="T0" fmla="*/ 698005 w 402"/>
                  <a:gd name="T1" fmla="*/ 251858 h 141"/>
                  <a:gd name="T2" fmla="*/ 723191 w 402"/>
                  <a:gd name="T3" fmla="*/ 132181 h 141"/>
                  <a:gd name="T4" fmla="*/ 23387 w 402"/>
                  <a:gd name="T5" fmla="*/ 0 h 141"/>
                  <a:gd name="T6" fmla="*/ 0 w 402"/>
                  <a:gd name="T7" fmla="*/ 117891 h 141"/>
                  <a:gd name="T8" fmla="*/ 698005 w 402"/>
                  <a:gd name="T9" fmla="*/ 251858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2"/>
                  <a:gd name="T16" fmla="*/ 0 h 141"/>
                  <a:gd name="T17" fmla="*/ 402 w 402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2" h="141">
                    <a:moveTo>
                      <a:pt x="388" y="141"/>
                    </a:moveTo>
                    <a:lnTo>
                      <a:pt x="402" y="74"/>
                    </a:lnTo>
                    <a:lnTo>
                      <a:pt x="13" y="0"/>
                    </a:lnTo>
                    <a:lnTo>
                      <a:pt x="0" y="66"/>
                    </a:lnTo>
                    <a:lnTo>
                      <a:pt x="388" y="1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3" name="Freeform 33">
                <a:extLst>
                  <a:ext uri="{FF2B5EF4-FFF2-40B4-BE49-F238E27FC236}">
                    <a16:creationId xmlns:a16="http://schemas.microsoft.com/office/drawing/2014/main" id="{6DBBFF78-1874-051E-0EA8-4FF057CBF0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0656" y="3977495"/>
                <a:ext cx="546891" cy="597263"/>
              </a:xfrm>
              <a:custGeom>
                <a:avLst/>
                <a:gdLst>
                  <a:gd name="T0" fmla="*/ 451545 w 304"/>
                  <a:gd name="T1" fmla="*/ 597263 h 332"/>
                  <a:gd name="T2" fmla="*/ 546891 w 304"/>
                  <a:gd name="T3" fmla="*/ 519907 h 332"/>
                  <a:gd name="T4" fmla="*/ 91748 w 304"/>
                  <a:gd name="T5" fmla="*/ 0 h 332"/>
                  <a:gd name="T6" fmla="*/ 0 w 304"/>
                  <a:gd name="T7" fmla="*/ 79155 h 332"/>
                  <a:gd name="T8" fmla="*/ 451545 w 304"/>
                  <a:gd name="T9" fmla="*/ 597263 h 3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332"/>
                  <a:gd name="T17" fmla="*/ 304 w 304"/>
                  <a:gd name="T18" fmla="*/ 332 h 3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332">
                    <a:moveTo>
                      <a:pt x="251" y="332"/>
                    </a:moveTo>
                    <a:lnTo>
                      <a:pt x="304" y="289"/>
                    </a:lnTo>
                    <a:lnTo>
                      <a:pt x="51" y="0"/>
                    </a:lnTo>
                    <a:lnTo>
                      <a:pt x="0" y="44"/>
                    </a:lnTo>
                    <a:lnTo>
                      <a:pt x="251" y="3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4" name="Freeform 34">
                <a:extLst>
                  <a:ext uri="{FF2B5EF4-FFF2-40B4-BE49-F238E27FC236}">
                    <a16:creationId xmlns:a16="http://schemas.microsoft.com/office/drawing/2014/main" id="{B6FE46BE-F113-6B2B-D298-C1290679A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1332" y="4114218"/>
                <a:ext cx="226672" cy="640438"/>
              </a:xfrm>
              <a:custGeom>
                <a:avLst/>
                <a:gdLst>
                  <a:gd name="T0" fmla="*/ 0 w 126"/>
                  <a:gd name="T1" fmla="*/ 617117 h 357"/>
                  <a:gd name="T2" fmla="*/ 122331 w 126"/>
                  <a:gd name="T3" fmla="*/ 640438 h 357"/>
                  <a:gd name="T4" fmla="*/ 226672 w 126"/>
                  <a:gd name="T5" fmla="*/ 21527 h 357"/>
                  <a:gd name="T6" fmla="*/ 107939 w 126"/>
                  <a:gd name="T7" fmla="*/ 0 h 357"/>
                  <a:gd name="T8" fmla="*/ 0 w 126"/>
                  <a:gd name="T9" fmla="*/ 617117 h 3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357"/>
                  <a:gd name="T17" fmla="*/ 126 w 126"/>
                  <a:gd name="T18" fmla="*/ 357 h 3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357">
                    <a:moveTo>
                      <a:pt x="0" y="344"/>
                    </a:moveTo>
                    <a:lnTo>
                      <a:pt x="68" y="357"/>
                    </a:lnTo>
                    <a:lnTo>
                      <a:pt x="126" y="12"/>
                    </a:lnTo>
                    <a:lnTo>
                      <a:pt x="60" y="0"/>
                    </a:lnTo>
                    <a:lnTo>
                      <a:pt x="0" y="3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</p:grpSp>
        <p:cxnSp>
          <p:nvCxnSpPr>
            <p:cNvPr id="8" name="Rechte verbindingslijn met pijl 7">
              <a:extLst>
                <a:ext uri="{FF2B5EF4-FFF2-40B4-BE49-F238E27FC236}">
                  <a16:creationId xmlns:a16="http://schemas.microsoft.com/office/drawing/2014/main" id="{5F6C0247-555A-7D88-03FB-7AA1D7B3785D}"/>
                </a:ext>
              </a:extLst>
            </p:cNvPr>
            <p:cNvCxnSpPr>
              <a:cxnSpLocks/>
              <a:endCxn id="25" idx="0"/>
            </p:cNvCxnSpPr>
            <p:nvPr/>
          </p:nvCxnSpPr>
          <p:spPr>
            <a:xfrm flipH="1">
              <a:off x="6656804" y="4335963"/>
              <a:ext cx="558982" cy="478905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echte verbindingslijn met pijl 8">
              <a:extLst>
                <a:ext uri="{FF2B5EF4-FFF2-40B4-BE49-F238E27FC236}">
                  <a16:creationId xmlns:a16="http://schemas.microsoft.com/office/drawing/2014/main" id="{A0C7AC44-BD9C-2BD6-A368-753EF438A30B}"/>
                </a:ext>
              </a:extLst>
            </p:cNvPr>
            <p:cNvCxnSpPr>
              <a:stCxn id="44" idx="1"/>
            </p:cNvCxnSpPr>
            <p:nvPr/>
          </p:nvCxnSpPr>
          <p:spPr>
            <a:xfrm>
              <a:off x="10282301" y="4463367"/>
              <a:ext cx="0" cy="96480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C6A69A0A-90EC-4E78-324D-5AB79D95A091}"/>
                </a:ext>
              </a:extLst>
            </p:cNvPr>
            <p:cNvSpPr/>
            <p:nvPr/>
          </p:nvSpPr>
          <p:spPr>
            <a:xfrm rot="16200000">
              <a:off x="10039331" y="5431599"/>
              <a:ext cx="563922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D </a:t>
              </a:r>
              <a:endParaRPr lang="nl-NL" sz="1400" dirty="0">
                <a:solidFill>
                  <a:schemeClr val="tx1"/>
                </a:solidFill>
              </a:endParaRPr>
            </a:p>
          </p:txBody>
        </p:sp>
        <p:sp>
          <p:nvSpPr>
            <p:cNvPr id="63" name="Tekstvak 62">
              <a:extLst>
                <a:ext uri="{FF2B5EF4-FFF2-40B4-BE49-F238E27FC236}">
                  <a16:creationId xmlns:a16="http://schemas.microsoft.com/office/drawing/2014/main" id="{685C0DE5-9D97-5A33-C546-23C3386FD39B}"/>
                </a:ext>
              </a:extLst>
            </p:cNvPr>
            <p:cNvSpPr txBox="1"/>
            <p:nvPr/>
          </p:nvSpPr>
          <p:spPr>
            <a:xfrm>
              <a:off x="242518" y="4899290"/>
              <a:ext cx="2396227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1400" dirty="0"/>
                <a:t>PS= </a:t>
              </a:r>
              <a:r>
                <a:rPr lang="nl-NL" sz="1400" dirty="0" err="1"/>
                <a:t>problematic</a:t>
              </a:r>
              <a:r>
                <a:rPr lang="nl-NL" sz="1400" dirty="0"/>
                <a:t> </a:t>
              </a:r>
              <a:r>
                <a:rPr lang="nl-NL" sz="1400" dirty="0" err="1"/>
                <a:t>situation</a:t>
              </a:r>
              <a:endParaRPr lang="nl-NL" sz="1400" dirty="0"/>
            </a:p>
            <a:p>
              <a:r>
                <a:rPr lang="nl-NL" sz="1400" dirty="0"/>
                <a:t>MD = Misdiagnosis</a:t>
              </a:r>
            </a:p>
            <a:p>
              <a:r>
                <a:rPr lang="nl-NL" sz="1400" dirty="0"/>
                <a:t>EF = </a:t>
              </a:r>
              <a:r>
                <a:rPr lang="nl-NL" sz="1400" dirty="0" err="1"/>
                <a:t>Ecological</a:t>
              </a:r>
              <a:r>
                <a:rPr lang="nl-NL" sz="1400" dirty="0"/>
                <a:t>/</a:t>
              </a:r>
              <a:r>
                <a:rPr lang="nl-NL" sz="1400" dirty="0" err="1"/>
                <a:t>Environmental</a:t>
              </a:r>
              <a:r>
                <a:rPr lang="nl-NL" sz="1400" dirty="0"/>
                <a:t> factor</a:t>
              </a:r>
            </a:p>
            <a:p>
              <a:r>
                <a:rPr lang="nl-NL" sz="1400" dirty="0"/>
                <a:t>CF = Child factor</a:t>
              </a:r>
            </a:p>
            <a:p>
              <a:r>
                <a:rPr lang="nl-NL" sz="1400" dirty="0"/>
                <a:t>D = Diagnoses</a:t>
              </a:r>
            </a:p>
          </p:txBody>
        </p:sp>
      </p:grp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73B1B58-9C6F-81BB-DE94-4B8DAA87D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27D6B1E-5E1B-F193-A874-382C5A9D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64" name="Tijdelijke aanduiding voor dianummer 63">
            <a:extLst>
              <a:ext uri="{FF2B5EF4-FFF2-40B4-BE49-F238E27FC236}">
                <a16:creationId xmlns:a16="http://schemas.microsoft.com/office/drawing/2014/main" id="{B5BB5AE1-C157-57DD-36EE-AD3102958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7071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12EC3C-1769-0296-32F5-D3C776DE7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Systemic</a:t>
            </a:r>
            <a:r>
              <a:rPr lang="nl-NL" dirty="0"/>
              <a:t> Support Program (SSP)</a:t>
            </a:r>
            <a:br>
              <a:rPr lang="nl-NL" dirty="0"/>
            </a:br>
            <a:r>
              <a:rPr lang="nl-NL" sz="1050" dirty="0"/>
              <a:t>(Van Gerven, 2023)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F764E4-E4A7-646A-6F62-8BBB9F6C7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Fundamentals </a:t>
            </a:r>
          </a:p>
          <a:p>
            <a:pPr lvl="1"/>
            <a:r>
              <a:rPr lang="nl-NL" dirty="0"/>
              <a:t>A </a:t>
            </a:r>
            <a:r>
              <a:rPr lang="nl-NL" dirty="0" err="1"/>
              <a:t>systemic</a:t>
            </a:r>
            <a:r>
              <a:rPr lang="nl-NL" dirty="0"/>
              <a:t> approach</a:t>
            </a:r>
          </a:p>
          <a:p>
            <a:pPr lvl="1"/>
            <a:r>
              <a:rPr lang="nl-NL" dirty="0" err="1"/>
              <a:t>RtI</a:t>
            </a:r>
            <a:endParaRPr lang="nl-NL" dirty="0"/>
          </a:p>
          <a:p>
            <a:pPr lvl="1"/>
            <a:r>
              <a:rPr lang="nl-NL" dirty="0"/>
              <a:t>Solution-</a:t>
            </a:r>
            <a:r>
              <a:rPr lang="nl-NL" dirty="0" err="1"/>
              <a:t>focused</a:t>
            </a:r>
            <a:r>
              <a:rPr lang="nl-NL" dirty="0"/>
              <a:t> approach</a:t>
            </a:r>
          </a:p>
          <a:p>
            <a:pPr lvl="1"/>
            <a:r>
              <a:rPr lang="nl-NL" dirty="0" err="1"/>
              <a:t>Saying</a:t>
            </a:r>
            <a:r>
              <a:rPr lang="nl-NL" dirty="0"/>
              <a:t> </a:t>
            </a:r>
            <a:r>
              <a:rPr lang="nl-NL" dirty="0" err="1"/>
              <a:t>goodbye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thinking in </a:t>
            </a:r>
            <a:r>
              <a:rPr lang="nl-NL" dirty="0" err="1"/>
              <a:t>strengths</a:t>
            </a:r>
            <a:r>
              <a:rPr lang="nl-NL" dirty="0"/>
              <a:t> and </a:t>
            </a:r>
            <a:r>
              <a:rPr lang="nl-NL" dirty="0" err="1"/>
              <a:t>weaknesses</a:t>
            </a:r>
            <a:endParaRPr lang="nl-NL" dirty="0"/>
          </a:p>
          <a:p>
            <a:r>
              <a:rPr lang="nl-NL" dirty="0"/>
              <a:t>2 fasen</a:t>
            </a:r>
          </a:p>
          <a:p>
            <a:pPr lvl="1"/>
            <a:r>
              <a:rPr lang="nl-NL" dirty="0" err="1"/>
              <a:t>Systemic</a:t>
            </a:r>
            <a:r>
              <a:rPr lang="nl-NL" dirty="0"/>
              <a:t> Exploration (SE)</a:t>
            </a:r>
          </a:p>
          <a:p>
            <a:pPr lvl="1"/>
            <a:r>
              <a:rPr lang="nl-NL" dirty="0" err="1"/>
              <a:t>Systemic</a:t>
            </a:r>
            <a:r>
              <a:rPr lang="nl-NL" dirty="0"/>
              <a:t> </a:t>
            </a:r>
            <a:r>
              <a:rPr lang="nl-NL" dirty="0" err="1"/>
              <a:t>Intervention</a:t>
            </a:r>
            <a:r>
              <a:rPr lang="nl-NL" dirty="0"/>
              <a:t> (SI)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828CA76-FD2B-DB0E-B361-E1B70E9CD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D29F060-EF58-24DB-5DD3-542637D62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0646C24-EEB5-6724-3EC1-223A744A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4356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A236C1-BEA2-35F2-7C4D-86D935CE5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GB" dirty="0"/>
              <a:t>is not limited to special educational needs</a:t>
            </a:r>
          </a:p>
          <a:p>
            <a:pPr lvl="0"/>
            <a:r>
              <a:rPr lang="en-GB" dirty="0"/>
              <a:t>exceeds the academic curriculum and can be focused on behaviour as well</a:t>
            </a:r>
          </a:p>
          <a:p>
            <a:pPr lvl="0"/>
            <a:r>
              <a:rPr lang="en-GB" dirty="0"/>
              <a:t>giftedness and/or a learning disability have not always been diagnosed</a:t>
            </a:r>
          </a:p>
          <a:p>
            <a:pPr lvl="0"/>
            <a:r>
              <a:rPr lang="en-GB" dirty="0"/>
              <a:t>being in a pre-diagnostic stage doesn’t mean that you can’t act</a:t>
            </a:r>
          </a:p>
          <a:p>
            <a:pPr lvl="0"/>
            <a:r>
              <a:rPr lang="en-GB" dirty="0"/>
              <a:t>aims for a positive change in the current situation</a:t>
            </a:r>
          </a:p>
          <a:p>
            <a:pPr lvl="0"/>
            <a:r>
              <a:rPr lang="en-GB" dirty="0"/>
              <a:t>is a systemic approach</a:t>
            </a:r>
          </a:p>
          <a:p>
            <a:pPr lvl="0"/>
            <a:r>
              <a:rPr lang="en-GB" dirty="0"/>
              <a:t>requires reflection on practice and theory: the professional interval</a:t>
            </a:r>
          </a:p>
          <a:p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5898FFC-015A-2402-3772-0442CF8EB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035474" cy="1325563"/>
          </a:xfrm>
        </p:spPr>
        <p:txBody>
          <a:bodyPr>
            <a:normAutofit/>
          </a:bodyPr>
          <a:lstStyle/>
          <a:p>
            <a:r>
              <a:rPr lang="nl-NL" dirty="0"/>
              <a:t>Change- and solution- </a:t>
            </a:r>
            <a:r>
              <a:rPr lang="nl-NL" dirty="0" err="1"/>
              <a:t>focused</a:t>
            </a:r>
            <a:r>
              <a:rPr lang="nl-NL" dirty="0"/>
              <a:t> Approach (CSA)</a:t>
            </a:r>
            <a:br>
              <a:rPr lang="nl-NL" dirty="0"/>
            </a:br>
            <a:r>
              <a:rPr lang="nl-NL" sz="1050" dirty="0"/>
              <a:t>(</a:t>
            </a:r>
            <a:r>
              <a:rPr lang="nl-NL" sz="1050" dirty="0" err="1"/>
              <a:t>Crepeau-Hobson</a:t>
            </a:r>
            <a:r>
              <a:rPr lang="nl-NL" sz="1050" dirty="0"/>
              <a:t> &amp; </a:t>
            </a:r>
            <a:r>
              <a:rPr lang="nl-NL" sz="1050" dirty="0" err="1"/>
              <a:t>Bianco</a:t>
            </a:r>
            <a:r>
              <a:rPr lang="nl-NL" sz="1050" dirty="0"/>
              <a:t> ,2013; </a:t>
            </a:r>
            <a:r>
              <a:rPr lang="nl-NL" sz="1050" dirty="0" err="1"/>
              <a:t>Cauffmann</a:t>
            </a:r>
            <a:r>
              <a:rPr lang="nl-NL" sz="1050" dirty="0"/>
              <a:t> &amp; Van Dijk, 2009;  </a:t>
            </a:r>
            <a:r>
              <a:rPr lang="nl-NL" sz="1050" dirty="0" err="1"/>
              <a:t>Pameijer</a:t>
            </a:r>
            <a:r>
              <a:rPr lang="nl-NL" sz="1050" dirty="0"/>
              <a:t> &amp; Van </a:t>
            </a:r>
            <a:r>
              <a:rPr lang="nl-NL" sz="1050" dirty="0" err="1"/>
              <a:t>Beukering</a:t>
            </a:r>
            <a:r>
              <a:rPr lang="nl-NL" sz="1050" dirty="0"/>
              <a:t> , 2007; </a:t>
            </a:r>
            <a:r>
              <a:rPr lang="nl-NL" sz="1050" dirty="0" err="1"/>
              <a:t>Pereles</a:t>
            </a:r>
            <a:r>
              <a:rPr lang="nl-NL" sz="1050" dirty="0"/>
              <a:t>, </a:t>
            </a:r>
            <a:r>
              <a:rPr lang="nl-NL" sz="1050" dirty="0" err="1"/>
              <a:t>Omdal</a:t>
            </a:r>
            <a:r>
              <a:rPr lang="nl-NL" sz="1050" dirty="0"/>
              <a:t> &amp; Baldwin, 2009; van Gerven &amp; Drent, 2004; van Gerven, 2015, ;2019; van Meersbergen &amp; de Vries, 2017) 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7B96BEC-3E1D-EADC-6F98-E04E0EA69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C302E7D-4459-443D-F711-54483D5D8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F470A3E-37CD-3A3B-88FA-4AB3487D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6169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041CAC-4651-04D6-0D07-8641B4220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Change- and solution- </a:t>
            </a:r>
            <a:r>
              <a:rPr lang="nl-NL" dirty="0" err="1"/>
              <a:t>focused</a:t>
            </a:r>
            <a:r>
              <a:rPr lang="nl-NL" dirty="0"/>
              <a:t> Approach (CSA)</a:t>
            </a:r>
            <a:br>
              <a:rPr lang="nl-NL" dirty="0"/>
            </a:br>
            <a:r>
              <a:rPr lang="nl-NL" sz="1050" dirty="0"/>
              <a:t>(</a:t>
            </a:r>
            <a:r>
              <a:rPr lang="nl-NL" sz="1050" dirty="0" err="1"/>
              <a:t>Crepeau-Hobson</a:t>
            </a:r>
            <a:r>
              <a:rPr lang="nl-NL" sz="1050" dirty="0"/>
              <a:t> &amp; </a:t>
            </a:r>
            <a:r>
              <a:rPr lang="nl-NL" sz="1050" dirty="0" err="1"/>
              <a:t>Bianco</a:t>
            </a:r>
            <a:r>
              <a:rPr lang="nl-NL" sz="1050" dirty="0"/>
              <a:t> ,2013; </a:t>
            </a:r>
            <a:r>
              <a:rPr lang="nl-NL" sz="1050" dirty="0" err="1"/>
              <a:t>Cauffmann</a:t>
            </a:r>
            <a:r>
              <a:rPr lang="nl-NL" sz="1050" dirty="0"/>
              <a:t> &amp; Van Dijk, 2009;  </a:t>
            </a:r>
            <a:r>
              <a:rPr lang="nl-NL" sz="1050" dirty="0" err="1"/>
              <a:t>Pameijer</a:t>
            </a:r>
            <a:r>
              <a:rPr lang="nl-NL" sz="1050" dirty="0"/>
              <a:t> &amp; Van </a:t>
            </a:r>
            <a:r>
              <a:rPr lang="nl-NL" sz="1050" dirty="0" err="1"/>
              <a:t>Beukering</a:t>
            </a:r>
            <a:r>
              <a:rPr lang="nl-NL" sz="1050" dirty="0"/>
              <a:t> , 2007; </a:t>
            </a:r>
            <a:r>
              <a:rPr lang="nl-NL" sz="1050" dirty="0" err="1"/>
              <a:t>Pereles</a:t>
            </a:r>
            <a:r>
              <a:rPr lang="nl-NL" sz="1050" dirty="0"/>
              <a:t>, </a:t>
            </a:r>
            <a:r>
              <a:rPr lang="nl-NL" sz="1050" dirty="0" err="1"/>
              <a:t>Omdal</a:t>
            </a:r>
            <a:r>
              <a:rPr lang="nl-NL" sz="1050" dirty="0"/>
              <a:t> &amp; Baldwin, 2009; van Gerven &amp; Drent, 2004; van Gerven, 2015, ;2019; van Meersbergen &amp; de Vries, 2017)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757169-83DA-4118-B383-3975C3609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GB" dirty="0"/>
              <a:t>is a systematic exploration of a student’s traits and the environmental influences on those traits</a:t>
            </a:r>
          </a:p>
          <a:p>
            <a:pPr lvl="0"/>
            <a:r>
              <a:rPr lang="en-GB" dirty="0"/>
              <a:t>requires marking off the need for change to enhance the chances for success</a:t>
            </a:r>
          </a:p>
          <a:p>
            <a:pPr lvl="0"/>
            <a:r>
              <a:rPr lang="en-GB" dirty="0"/>
              <a:t>is an ongoing series of relatively small educational designs for individual cases</a:t>
            </a:r>
          </a:p>
          <a:p>
            <a:pPr lvl="0"/>
            <a:r>
              <a:rPr lang="en-GB" dirty="0"/>
              <a:t>means a joint venture with the actors in the ecological system</a:t>
            </a:r>
          </a:p>
          <a:p>
            <a:pPr lvl="0"/>
            <a:r>
              <a:rPr lang="en-GB" dirty="0"/>
              <a:t>is based on shared ownership for all the individuals actively involved</a:t>
            </a:r>
          </a:p>
          <a:p>
            <a:pPr lvl="0"/>
            <a:r>
              <a:rPr lang="en-GB" dirty="0"/>
              <a:t>is focused on solutions with a perspective of growth for every individual actively involved</a:t>
            </a:r>
          </a:p>
          <a:p>
            <a:pPr lvl="0"/>
            <a:r>
              <a:rPr lang="en-GB" dirty="0"/>
              <a:t>a multidisciplinary team of experts isn’t essential to get the show on the road</a:t>
            </a:r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0C926E4-DB88-67D5-AE75-0AB4B960A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WCGTC 29 July 4 august 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A84DAD4-F9BF-9865-9DF3-02DF8E652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Dr. Eleonoor van Gerven 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B2B795-DBF2-9690-0FEB-F4382762A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F07C-A742-4BD0-B46B-EAC3F60DDDFB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446048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 2022-2023" id="{E8E6EEAE-1993-493B-92E6-485752D37CD9}" vid="{977BBB19-160B-46A6-8B68-A78FB00B49BF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Sjabloon 2022-2023</Template>
  <TotalTime>1116</TotalTime>
  <Words>3137</Words>
  <Application>Microsoft Office PowerPoint</Application>
  <PresentationFormat>Breedbeeld</PresentationFormat>
  <Paragraphs>545</Paragraphs>
  <Slides>39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Kantoorthema</vt:lpstr>
      <vt:lpstr>The Systemic Support Program:  a tool for teachers to develop tailored interventions  </vt:lpstr>
      <vt:lpstr>It took a while… but it was worth the effort</vt:lpstr>
      <vt:lpstr>Starting point</vt:lpstr>
      <vt:lpstr>Definitions (Gagné, 2010; Lovecky, 2004; Subotnik et al., 2011)</vt:lpstr>
      <vt:lpstr>Definitions (Weterings-Helmons, 2023)</vt:lpstr>
      <vt:lpstr>A difficulty or a disability (van Gerven &amp; Weterings, 2013)</vt:lpstr>
      <vt:lpstr>The Systemic Support Program (SSP) (Van Gerven, 2023) </vt:lpstr>
      <vt:lpstr>Change- and solution- focused Approach (CSA) (Crepeau-Hobson &amp; Bianco ,2013; Cauffmann &amp; Van Dijk, 2009;  Pameijer &amp; Van Beukering , 2007; Pereles, Omdal &amp; Baldwin, 2009; van Gerven &amp; Drent, 2004; van Gerven, 2015, ;2019; van Meersbergen &amp; de Vries, 2017) </vt:lpstr>
      <vt:lpstr>Change- and solution- focused Approach (CSA) (Crepeau-Hobson &amp; Bianco ,2013; Cauffmann &amp; Van Dijk, 2009;  Pameijer &amp; Van Beukering , 2007; Pereles, Omdal &amp; Baldwin, 2009; van Gerven &amp; Drent, 2004; van Gerven, 2015, ;2019; van Meersbergen &amp; de Vries, 2017) </vt:lpstr>
      <vt:lpstr>Change- and solution-focused approach: the process (van Gerven &amp; Weterings, 2014)</vt:lpstr>
      <vt:lpstr>Flow Chart of the Process of Systemic Exploration</vt:lpstr>
      <vt:lpstr>Flow chart of the systemic intervention process</vt:lpstr>
      <vt:lpstr>StCoREx</vt:lpstr>
      <vt:lpstr>Multiple case study</vt:lpstr>
      <vt:lpstr>Instructions on how to use the SSP</vt:lpstr>
      <vt:lpstr>Data analyses</vt:lpstr>
      <vt:lpstr>Cases</vt:lpstr>
      <vt:lpstr>Results data analyses Systemic Exporation</vt:lpstr>
      <vt:lpstr>Recognizing golden moments</vt:lpstr>
      <vt:lpstr>The actual interventions</vt:lpstr>
      <vt:lpstr>Monitoring process</vt:lpstr>
      <vt:lpstr>Reporting on results</vt:lpstr>
      <vt:lpstr>Reflecting on their chances for succes</vt:lpstr>
      <vt:lpstr>Reflection on their personal learning process</vt:lpstr>
      <vt:lpstr>Meet Tommie</vt:lpstr>
      <vt:lpstr>The clash</vt:lpstr>
      <vt:lpstr>What sets off the explosion</vt:lpstr>
      <vt:lpstr>Characteristics and personal barriers</vt:lpstr>
      <vt:lpstr>Ecological influences</vt:lpstr>
      <vt:lpstr>Tommie’s inabilities to respond effectively to the ecological system</vt:lpstr>
      <vt:lpstr>What are golden moments?</vt:lpstr>
      <vt:lpstr>When are the problems less severe?</vt:lpstr>
      <vt:lpstr>The ideal situation</vt:lpstr>
      <vt:lpstr>The current situation</vt:lpstr>
      <vt:lpstr>The smallest step</vt:lpstr>
      <vt:lpstr>Golden sentences creating a book of wisdom</vt:lpstr>
      <vt:lpstr>The plan</vt:lpstr>
      <vt:lpstr>After six weeks</vt:lpstr>
      <vt:lpstr>How did they monitor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Dubbel bijzondere leerlingen</dc:title>
  <dc:creator>Eleonoor van Gerven</dc:creator>
  <cp:lastModifiedBy>Eleonoor van Gerven</cp:lastModifiedBy>
  <cp:revision>55</cp:revision>
  <cp:lastPrinted>2022-09-27T17:13:21Z</cp:lastPrinted>
  <dcterms:created xsi:type="dcterms:W3CDTF">2023-10-29T14:50:32Z</dcterms:created>
  <dcterms:modified xsi:type="dcterms:W3CDTF">2025-07-24T11:46:36Z</dcterms:modified>
</cp:coreProperties>
</file>